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80" r:id="rId17"/>
    <p:sldId id="270" r:id="rId18"/>
    <p:sldId id="271" r:id="rId19"/>
    <p:sldId id="272" r:id="rId20"/>
    <p:sldId id="273" r:id="rId21"/>
    <p:sldId id="274" r:id="rId22"/>
    <p:sldId id="275" r:id="rId23"/>
    <p:sldId id="276" r:id="rId24"/>
    <p:sldId id="277" r:id="rId25"/>
    <p:sldId id="278"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CC428C-0B62-471E-B23B-08385C72B347}" v="2128" dt="2023-12-06T21:34:34.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6" d="100"/>
          <a:sy n="66" d="100"/>
        </p:scale>
        <p:origin x="4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i Das" userId="019de2e853716b64" providerId="LiveId" clId="{E6C33F82-29FF-4C80-8115-51C1879E0C70}"/>
    <pc:docChg chg="modSld sldOrd">
      <pc:chgData name="Swati Das" userId="019de2e853716b64" providerId="LiveId" clId="{E6C33F82-29FF-4C80-8115-51C1879E0C70}" dt="2023-12-06T22:01:41.063" v="12"/>
      <pc:docMkLst>
        <pc:docMk/>
      </pc:docMkLst>
      <pc:sldChg chg="modSp mod">
        <pc:chgData name="Swati Das" userId="019de2e853716b64" providerId="LiveId" clId="{E6C33F82-29FF-4C80-8115-51C1879E0C70}" dt="2023-12-06T21:56:42.602" v="10" actId="20577"/>
        <pc:sldMkLst>
          <pc:docMk/>
          <pc:sldMk cId="936070864" sldId="269"/>
        </pc:sldMkLst>
        <pc:spChg chg="mod">
          <ac:chgData name="Swati Das" userId="019de2e853716b64" providerId="LiveId" clId="{E6C33F82-29FF-4C80-8115-51C1879E0C70}" dt="2023-12-06T21:56:42.602" v="10" actId="20577"/>
          <ac:spMkLst>
            <pc:docMk/>
            <pc:sldMk cId="936070864" sldId="269"/>
            <ac:spMk id="3" creationId="{8B0FB711-460E-B8C3-9431-CC9EF71B6F17}"/>
          </ac:spMkLst>
        </pc:spChg>
      </pc:sldChg>
      <pc:sldChg chg="ord">
        <pc:chgData name="Swati Das" userId="019de2e853716b64" providerId="LiveId" clId="{E6C33F82-29FF-4C80-8115-51C1879E0C70}" dt="2023-12-06T22:01:41.063" v="12"/>
        <pc:sldMkLst>
          <pc:docMk/>
          <pc:sldMk cId="1403532410" sldId="27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thiraThekkemadathilAnilkumar/DataMining_FinalProject/blob/main/Data/pokedex_(Update_05.20).csv"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14135" y="350066"/>
            <a:ext cx="6703541" cy="2325818"/>
          </a:xfrm>
        </p:spPr>
        <p:txBody>
          <a:bodyPr>
            <a:normAutofit/>
          </a:bodyPr>
          <a:lstStyle/>
          <a:p>
            <a:r>
              <a:rPr lang="en-US" sz="4800" b="1" err="1">
                <a:solidFill>
                  <a:schemeClr val="tx1">
                    <a:lumMod val="85000"/>
                    <a:lumOff val="15000"/>
                  </a:schemeClr>
                </a:solidFill>
                <a:latin typeface="Cambria"/>
                <a:ea typeface="+mj-lt"/>
                <a:cs typeface="+mj-lt"/>
              </a:rPr>
              <a:t>PokéQuest</a:t>
            </a:r>
            <a:r>
              <a:rPr lang="en-US" sz="4800" b="1" dirty="0">
                <a:solidFill>
                  <a:schemeClr val="tx1">
                    <a:lumMod val="85000"/>
                    <a:lumOff val="15000"/>
                  </a:schemeClr>
                </a:solidFill>
                <a:latin typeface="Cambria"/>
                <a:ea typeface="+mj-lt"/>
                <a:cs typeface="+mj-lt"/>
              </a:rPr>
              <a:t>: </a:t>
            </a:r>
            <a:br>
              <a:rPr lang="en-US" sz="4800" b="1" dirty="0">
                <a:solidFill>
                  <a:schemeClr val="tx1">
                    <a:lumMod val="85000"/>
                    <a:lumOff val="15000"/>
                  </a:schemeClr>
                </a:solidFill>
                <a:latin typeface="Cambria"/>
              </a:rPr>
            </a:br>
            <a:r>
              <a:rPr lang="en-US" sz="4800" b="1" dirty="0">
                <a:solidFill>
                  <a:schemeClr val="tx1">
                    <a:lumMod val="85000"/>
                    <a:lumOff val="15000"/>
                  </a:schemeClr>
                </a:solidFill>
                <a:latin typeface="Cambria"/>
                <a:ea typeface="+mj-lt"/>
                <a:cs typeface="+mj-lt"/>
              </a:rPr>
              <a:t>A Comprehensive Dive into Pokémon Data</a:t>
            </a:r>
            <a:endParaRPr lang="en-US" sz="4800" b="1">
              <a:solidFill>
                <a:schemeClr val="tx1">
                  <a:lumMod val="85000"/>
                  <a:lumOff val="15000"/>
                </a:schemeClr>
              </a:solidFill>
              <a:latin typeface="Cambria"/>
              <a:ea typeface="Cambria"/>
              <a:cs typeface="Calibri Light"/>
            </a:endParaRPr>
          </a:p>
        </p:txBody>
      </p:sp>
      <p:sp>
        <p:nvSpPr>
          <p:cNvPr id="3" name="Subtitle 2"/>
          <p:cNvSpPr>
            <a:spLocks noGrp="1"/>
          </p:cNvSpPr>
          <p:nvPr>
            <p:ph type="subTitle" idx="1"/>
          </p:nvPr>
        </p:nvSpPr>
        <p:spPr>
          <a:xfrm>
            <a:off x="1524000" y="5568490"/>
            <a:ext cx="9525000" cy="1114987"/>
          </a:xfrm>
        </p:spPr>
        <p:txBody>
          <a:bodyPr vert="horz" lIns="91440" tIns="45720" rIns="91440" bIns="45720" rtlCol="0" anchor="t">
            <a:normAutofit/>
          </a:bodyPr>
          <a:lstStyle/>
          <a:p>
            <a:br>
              <a:rPr lang="en-US" dirty="0"/>
            </a:br>
            <a:r>
              <a:rPr lang="en-US" sz="2800" b="1" dirty="0">
                <a:latin typeface="Cambria"/>
                <a:ea typeface="+mn-lt"/>
                <a:cs typeface="+mn-lt"/>
              </a:rPr>
              <a:t>INFO 523 FA23 001</a:t>
            </a:r>
            <a:endParaRPr lang="en-US" sz="2800" b="1">
              <a:latin typeface="Cambria"/>
              <a:ea typeface="Cambria"/>
              <a:cs typeface="Calibri"/>
            </a:endParaRPr>
          </a:p>
        </p:txBody>
      </p:sp>
      <p:sp>
        <p:nvSpPr>
          <p:cNvPr id="4" name="TextBox 3">
            <a:extLst>
              <a:ext uri="{FF2B5EF4-FFF2-40B4-BE49-F238E27FC236}">
                <a16:creationId xmlns:a16="http://schemas.microsoft.com/office/drawing/2014/main" id="{36492A0E-84E3-1CC2-C103-B27BA079FA6C}"/>
              </a:ext>
            </a:extLst>
          </p:cNvPr>
          <p:cNvSpPr txBox="1"/>
          <p:nvPr/>
        </p:nvSpPr>
        <p:spPr>
          <a:xfrm>
            <a:off x="1800957" y="3662516"/>
            <a:ext cx="888242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202122"/>
                </a:solidFill>
                <a:ea typeface="+mn-lt"/>
                <a:cs typeface="+mn-lt"/>
              </a:rPr>
              <a:t> </a:t>
            </a:r>
            <a:r>
              <a:rPr lang="en-US" sz="2800" b="1" dirty="0">
                <a:solidFill>
                  <a:srgbClr val="202122"/>
                </a:solidFill>
                <a:latin typeface="Book Antiqua"/>
                <a:ea typeface="+mn-lt"/>
                <a:cs typeface="+mn-lt"/>
              </a:rPr>
              <a:t>Group 7 : </a:t>
            </a:r>
            <a:endParaRPr lang="en-US" sz="2000" b="1">
              <a:solidFill>
                <a:srgbClr val="202122"/>
              </a:solidFill>
              <a:latin typeface="Book Antiqua"/>
              <a:ea typeface="+mn-lt"/>
              <a:cs typeface="+mn-lt"/>
            </a:endParaRPr>
          </a:p>
          <a:p>
            <a:r>
              <a:rPr lang="en-US" sz="2800" b="1" dirty="0">
                <a:solidFill>
                  <a:srgbClr val="202122"/>
                </a:solidFill>
                <a:latin typeface="Book Antiqua"/>
                <a:ea typeface="+mn-lt"/>
                <a:cs typeface="+mn-lt"/>
              </a:rPr>
              <a:t>Lakshmi Neharika </a:t>
            </a:r>
            <a:r>
              <a:rPr lang="en-US" sz="2800" b="1" err="1">
                <a:solidFill>
                  <a:srgbClr val="202122"/>
                </a:solidFill>
                <a:latin typeface="Book Antiqua"/>
                <a:ea typeface="+mn-lt"/>
                <a:cs typeface="+mn-lt"/>
              </a:rPr>
              <a:t>Anchula</a:t>
            </a:r>
            <a:endParaRPr lang="en-US" sz="2000" b="1">
              <a:solidFill>
                <a:srgbClr val="202122"/>
              </a:solidFill>
              <a:latin typeface="Book Antiqua"/>
              <a:ea typeface="+mn-lt"/>
              <a:cs typeface="+mn-lt"/>
            </a:endParaRPr>
          </a:p>
          <a:p>
            <a:r>
              <a:rPr lang="en-US" sz="2800" b="1" dirty="0">
                <a:solidFill>
                  <a:srgbClr val="202122"/>
                </a:solidFill>
                <a:latin typeface="Book Antiqua"/>
                <a:ea typeface="+mn-lt"/>
                <a:cs typeface="+mn-lt"/>
              </a:rPr>
              <a:t>Athira </a:t>
            </a:r>
            <a:r>
              <a:rPr lang="en-US" sz="2800" b="1" err="1">
                <a:solidFill>
                  <a:srgbClr val="202122"/>
                </a:solidFill>
                <a:latin typeface="Book Antiqua"/>
                <a:ea typeface="+mn-lt"/>
                <a:cs typeface="+mn-lt"/>
              </a:rPr>
              <a:t>Thekkemadathil</a:t>
            </a:r>
            <a:r>
              <a:rPr lang="en-US" sz="2800" b="1" dirty="0">
                <a:solidFill>
                  <a:srgbClr val="202122"/>
                </a:solidFill>
                <a:latin typeface="Book Antiqua"/>
                <a:ea typeface="+mn-lt"/>
                <a:cs typeface="+mn-lt"/>
              </a:rPr>
              <a:t> Anilkumar</a:t>
            </a:r>
          </a:p>
          <a:p>
            <a:r>
              <a:rPr lang="en-US" sz="2800" b="1" dirty="0">
                <a:solidFill>
                  <a:srgbClr val="202122"/>
                </a:solidFill>
                <a:latin typeface="Book Antiqua"/>
                <a:ea typeface="+mn-lt"/>
                <a:cs typeface="+mn-lt"/>
              </a:rPr>
              <a:t>Swati Das</a:t>
            </a:r>
            <a:endParaRPr lang="en-US" sz="2000" b="1">
              <a:solidFill>
                <a:srgbClr val="202122"/>
              </a:solidFill>
              <a:latin typeface="Book Antiqua"/>
              <a:ea typeface="Cambria"/>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DBC38-63EF-AB63-F73C-492F28747586}"/>
              </a:ext>
            </a:extLst>
          </p:cNvPr>
          <p:cNvSpPr>
            <a:spLocks noGrp="1"/>
          </p:cNvSpPr>
          <p:nvPr>
            <p:ph sz="half" idx="1"/>
          </p:nvPr>
        </p:nvSpPr>
        <p:spPr>
          <a:xfrm>
            <a:off x="838200" y="235936"/>
            <a:ext cx="11014841" cy="5941027"/>
          </a:xfrm>
        </p:spPr>
        <p:txBody>
          <a:bodyPr vert="horz" lIns="91440" tIns="45720" rIns="91440" bIns="45720" rtlCol="0" anchor="t">
            <a:normAutofit/>
          </a:bodyPr>
          <a:lstStyle/>
          <a:p>
            <a:r>
              <a:rPr lang="en-US" dirty="0">
                <a:ea typeface="+mn-lt"/>
                <a:cs typeface="+mn-lt"/>
              </a:rPr>
              <a:t>Calculated the percentage distribution of different growth rates within each status category for Pokémon.</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8" name="Picture 7" descr="A screenshot of a computer&#10;&#10;Description automatically generated">
            <a:extLst>
              <a:ext uri="{FF2B5EF4-FFF2-40B4-BE49-F238E27FC236}">
                <a16:creationId xmlns:a16="http://schemas.microsoft.com/office/drawing/2014/main" id="{06484795-A949-DE37-CF26-1D398BB3E546}"/>
              </a:ext>
            </a:extLst>
          </p:cNvPr>
          <p:cNvPicPr>
            <a:picLocks noChangeAspect="1"/>
          </p:cNvPicPr>
          <p:nvPr/>
        </p:nvPicPr>
        <p:blipFill>
          <a:blip r:embed="rId2"/>
          <a:stretch>
            <a:fillRect/>
          </a:stretch>
        </p:blipFill>
        <p:spPr>
          <a:xfrm>
            <a:off x="1255986" y="1262147"/>
            <a:ext cx="5725510" cy="261263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538CB926-A2E0-5B64-C77F-3C3C003D11FD}"/>
              </a:ext>
            </a:extLst>
          </p:cNvPr>
          <p:cNvPicPr>
            <a:picLocks noChangeAspect="1"/>
          </p:cNvPicPr>
          <p:nvPr/>
        </p:nvPicPr>
        <p:blipFill>
          <a:blip r:embed="rId3"/>
          <a:stretch>
            <a:fillRect/>
          </a:stretch>
        </p:blipFill>
        <p:spPr>
          <a:xfrm>
            <a:off x="5446986" y="3563452"/>
            <a:ext cx="6159062" cy="3107544"/>
          </a:xfrm>
          <a:prstGeom prst="rect">
            <a:avLst/>
          </a:prstGeom>
        </p:spPr>
      </p:pic>
    </p:spTree>
    <p:extLst>
      <p:ext uri="{BB962C8B-B14F-4D97-AF65-F5344CB8AC3E}">
        <p14:creationId xmlns:p14="http://schemas.microsoft.com/office/powerpoint/2010/main" val="239439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705BD-BF30-9C00-B49D-E064B57204CE}"/>
              </a:ext>
            </a:extLst>
          </p:cNvPr>
          <p:cNvSpPr>
            <a:spLocks noGrp="1"/>
          </p:cNvSpPr>
          <p:nvPr>
            <p:ph sz="half" idx="1"/>
          </p:nvPr>
        </p:nvSpPr>
        <p:spPr>
          <a:xfrm>
            <a:off x="838200" y="78282"/>
            <a:ext cx="5181600" cy="6637336"/>
          </a:xfrm>
        </p:spPr>
        <p:txBody>
          <a:bodyPr vert="horz" lIns="91440" tIns="45720" rIns="91440" bIns="45720" rtlCol="0" anchor="t">
            <a:normAutofit/>
          </a:bodyPr>
          <a:lstStyle/>
          <a:p>
            <a:pPr marL="457200" indent="-457200"/>
            <a:r>
              <a:rPr lang="en-US" dirty="0">
                <a:cs typeface="Calibri"/>
              </a:rPr>
              <a:t>Weight Distribution</a:t>
            </a: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r>
              <a:rPr lang="en-US" dirty="0">
                <a:cs typeface="Calibri"/>
              </a:rPr>
              <a:t>Height Distribution</a:t>
            </a:r>
          </a:p>
          <a:p>
            <a:endParaRPr lang="en-US" dirty="0">
              <a:cs typeface="Calibri"/>
            </a:endParaRPr>
          </a:p>
          <a:p>
            <a:endParaRPr lang="en-US" dirty="0">
              <a:cs typeface="Calibri"/>
            </a:endParaRPr>
          </a:p>
        </p:txBody>
      </p:sp>
      <p:sp>
        <p:nvSpPr>
          <p:cNvPr id="4" name="Content Placeholder 3">
            <a:extLst>
              <a:ext uri="{FF2B5EF4-FFF2-40B4-BE49-F238E27FC236}">
                <a16:creationId xmlns:a16="http://schemas.microsoft.com/office/drawing/2014/main" id="{82D17DBE-20BA-2311-51D7-E1A947C71213}"/>
              </a:ext>
            </a:extLst>
          </p:cNvPr>
          <p:cNvSpPr>
            <a:spLocks noGrp="1"/>
          </p:cNvSpPr>
          <p:nvPr>
            <p:ph sz="half" idx="2"/>
          </p:nvPr>
        </p:nvSpPr>
        <p:spPr>
          <a:xfrm>
            <a:off x="6172200" y="12592"/>
            <a:ext cx="5181600" cy="6164371"/>
          </a:xfrm>
        </p:spPr>
        <p:txBody>
          <a:bodyPr vert="horz" lIns="91440" tIns="45720" rIns="91440" bIns="45720" rtlCol="0" anchor="t">
            <a:normAutofit/>
          </a:bodyPr>
          <a:lstStyle/>
          <a:p>
            <a:r>
              <a:rPr lang="en-US" dirty="0">
                <a:cs typeface="Calibri" panose="020F0502020204030204"/>
              </a:rPr>
              <a:t>Catch Rate Distribution</a:t>
            </a: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r>
              <a:rPr lang="en-US" dirty="0">
                <a:cs typeface="Calibri" panose="020F0502020204030204"/>
              </a:rPr>
              <a:t>Total Points</a:t>
            </a:r>
          </a:p>
          <a:p>
            <a:endParaRPr lang="en-US" dirty="0">
              <a:cs typeface="Calibri" panose="020F0502020204030204"/>
            </a:endParaRPr>
          </a:p>
          <a:p>
            <a:endParaRPr lang="en-US" dirty="0">
              <a:cs typeface="Calibri" panose="020F0502020204030204"/>
            </a:endParaRPr>
          </a:p>
          <a:p>
            <a:pPr marL="0" indent="0">
              <a:buNone/>
            </a:pPr>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pic>
        <p:nvPicPr>
          <p:cNvPr id="7" name="Picture 6" descr="A graph with different colored squares&#10;&#10;Description automatically generated">
            <a:extLst>
              <a:ext uri="{FF2B5EF4-FFF2-40B4-BE49-F238E27FC236}">
                <a16:creationId xmlns:a16="http://schemas.microsoft.com/office/drawing/2014/main" id="{E08E023A-DEEA-542B-0940-69F2D286A166}"/>
              </a:ext>
            </a:extLst>
          </p:cNvPr>
          <p:cNvPicPr>
            <a:picLocks noChangeAspect="1"/>
          </p:cNvPicPr>
          <p:nvPr/>
        </p:nvPicPr>
        <p:blipFill>
          <a:blip r:embed="rId2"/>
          <a:stretch>
            <a:fillRect/>
          </a:stretch>
        </p:blipFill>
        <p:spPr>
          <a:xfrm>
            <a:off x="6484883" y="450546"/>
            <a:ext cx="3715407" cy="2396528"/>
          </a:xfrm>
          <a:prstGeom prst="rect">
            <a:avLst/>
          </a:prstGeom>
        </p:spPr>
      </p:pic>
      <p:pic>
        <p:nvPicPr>
          <p:cNvPr id="8" name="Picture 7" descr="A graph with a line and a red square&#10;&#10;Description automatically generated">
            <a:extLst>
              <a:ext uri="{FF2B5EF4-FFF2-40B4-BE49-F238E27FC236}">
                <a16:creationId xmlns:a16="http://schemas.microsoft.com/office/drawing/2014/main" id="{879E4BE0-2E4E-5AE0-5ABD-2038F8AF74C2}"/>
              </a:ext>
            </a:extLst>
          </p:cNvPr>
          <p:cNvPicPr>
            <a:picLocks noChangeAspect="1"/>
          </p:cNvPicPr>
          <p:nvPr/>
        </p:nvPicPr>
        <p:blipFill>
          <a:blip r:embed="rId3"/>
          <a:stretch>
            <a:fillRect/>
          </a:stretch>
        </p:blipFill>
        <p:spPr>
          <a:xfrm>
            <a:off x="835573" y="453491"/>
            <a:ext cx="4451130" cy="2088467"/>
          </a:xfrm>
          <a:prstGeom prst="rect">
            <a:avLst/>
          </a:prstGeom>
        </p:spPr>
      </p:pic>
      <p:pic>
        <p:nvPicPr>
          <p:cNvPr id="9" name="Picture 8" descr="A graph with different colored squares&#10;&#10;Description automatically generated">
            <a:extLst>
              <a:ext uri="{FF2B5EF4-FFF2-40B4-BE49-F238E27FC236}">
                <a16:creationId xmlns:a16="http://schemas.microsoft.com/office/drawing/2014/main" id="{D540A821-6CEC-493E-4F60-5F8C9B0CB637}"/>
              </a:ext>
            </a:extLst>
          </p:cNvPr>
          <p:cNvPicPr>
            <a:picLocks noChangeAspect="1"/>
          </p:cNvPicPr>
          <p:nvPr/>
        </p:nvPicPr>
        <p:blipFill>
          <a:blip r:embed="rId4"/>
          <a:stretch>
            <a:fillRect/>
          </a:stretch>
        </p:blipFill>
        <p:spPr>
          <a:xfrm>
            <a:off x="1072056" y="3696038"/>
            <a:ext cx="4950372" cy="2290578"/>
          </a:xfrm>
          <a:prstGeom prst="rect">
            <a:avLst/>
          </a:prstGeom>
        </p:spPr>
      </p:pic>
      <p:pic>
        <p:nvPicPr>
          <p:cNvPr id="10" name="Picture 9" descr="A graph with red and blue squares&#10;&#10;Description automatically generated">
            <a:extLst>
              <a:ext uri="{FF2B5EF4-FFF2-40B4-BE49-F238E27FC236}">
                <a16:creationId xmlns:a16="http://schemas.microsoft.com/office/drawing/2014/main" id="{2EA73A2E-5527-6A00-5BBD-2D28B0C661B9}"/>
              </a:ext>
            </a:extLst>
          </p:cNvPr>
          <p:cNvPicPr>
            <a:picLocks noChangeAspect="1"/>
          </p:cNvPicPr>
          <p:nvPr/>
        </p:nvPicPr>
        <p:blipFill>
          <a:blip r:embed="rId5"/>
          <a:stretch>
            <a:fillRect/>
          </a:stretch>
        </p:blipFill>
        <p:spPr>
          <a:xfrm>
            <a:off x="6327228" y="3680016"/>
            <a:ext cx="4871544" cy="2493414"/>
          </a:xfrm>
          <a:prstGeom prst="rect">
            <a:avLst/>
          </a:prstGeom>
        </p:spPr>
      </p:pic>
    </p:spTree>
    <p:extLst>
      <p:ext uri="{BB962C8B-B14F-4D97-AF65-F5344CB8AC3E}">
        <p14:creationId xmlns:p14="http://schemas.microsoft.com/office/powerpoint/2010/main" val="93725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46AFE-6602-9AC3-519F-59EE5FD5F8FC}"/>
              </a:ext>
            </a:extLst>
          </p:cNvPr>
          <p:cNvSpPr>
            <a:spLocks noGrp="1"/>
          </p:cNvSpPr>
          <p:nvPr>
            <p:ph sz="half" idx="1"/>
          </p:nvPr>
        </p:nvSpPr>
        <p:spPr>
          <a:xfrm>
            <a:off x="838200" y="327901"/>
            <a:ext cx="10765220" cy="5849062"/>
          </a:xfrm>
        </p:spPr>
        <p:txBody>
          <a:bodyPr vert="horz" lIns="91440" tIns="45720" rIns="91440" bIns="45720" rtlCol="0" anchor="t">
            <a:normAutofit/>
          </a:bodyPr>
          <a:lstStyle/>
          <a:p>
            <a:r>
              <a:rPr lang="en-US" dirty="0">
                <a:cs typeface="Calibri"/>
              </a:rPr>
              <a:t>Correlation between Height and Weight</a:t>
            </a:r>
          </a:p>
          <a:p>
            <a:endParaRPr lang="en-US" dirty="0">
              <a:cs typeface="Calibri"/>
            </a:endParaRPr>
          </a:p>
          <a:p>
            <a:endParaRPr lang="en-US" dirty="0">
              <a:cs typeface="Calibri"/>
            </a:endParaRPr>
          </a:p>
        </p:txBody>
      </p:sp>
      <p:pic>
        <p:nvPicPr>
          <p:cNvPr id="5" name="Picture 4" descr="A black numbers and letters on a white background&#10;&#10;Description automatically generated">
            <a:extLst>
              <a:ext uri="{FF2B5EF4-FFF2-40B4-BE49-F238E27FC236}">
                <a16:creationId xmlns:a16="http://schemas.microsoft.com/office/drawing/2014/main" id="{7D7355E6-D232-4828-F060-B7E3C78FA763}"/>
              </a:ext>
            </a:extLst>
          </p:cNvPr>
          <p:cNvPicPr>
            <a:picLocks noChangeAspect="1"/>
          </p:cNvPicPr>
          <p:nvPr/>
        </p:nvPicPr>
        <p:blipFill>
          <a:blip r:embed="rId2"/>
          <a:stretch>
            <a:fillRect/>
          </a:stretch>
        </p:blipFill>
        <p:spPr>
          <a:xfrm>
            <a:off x="953814" y="973885"/>
            <a:ext cx="5147439" cy="2190678"/>
          </a:xfrm>
          <a:prstGeom prst="rect">
            <a:avLst/>
          </a:prstGeom>
        </p:spPr>
      </p:pic>
      <p:pic>
        <p:nvPicPr>
          <p:cNvPr id="7" name="Picture 6" descr="A graph with different colored lines&#10;&#10;Description automatically generated">
            <a:extLst>
              <a:ext uri="{FF2B5EF4-FFF2-40B4-BE49-F238E27FC236}">
                <a16:creationId xmlns:a16="http://schemas.microsoft.com/office/drawing/2014/main" id="{831B653C-BB03-8E78-554A-13C8A87889BE}"/>
              </a:ext>
            </a:extLst>
          </p:cNvPr>
          <p:cNvPicPr>
            <a:picLocks noChangeAspect="1"/>
          </p:cNvPicPr>
          <p:nvPr/>
        </p:nvPicPr>
        <p:blipFill>
          <a:blip r:embed="rId3"/>
          <a:stretch>
            <a:fillRect/>
          </a:stretch>
        </p:blipFill>
        <p:spPr>
          <a:xfrm>
            <a:off x="4606159" y="2254469"/>
            <a:ext cx="6316716" cy="4267198"/>
          </a:xfrm>
          <a:prstGeom prst="rect">
            <a:avLst/>
          </a:prstGeom>
        </p:spPr>
      </p:pic>
    </p:spTree>
    <p:extLst>
      <p:ext uri="{BB962C8B-B14F-4D97-AF65-F5344CB8AC3E}">
        <p14:creationId xmlns:p14="http://schemas.microsoft.com/office/powerpoint/2010/main" val="147116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1C0B4-E525-7667-3605-D4C1EE65E0D3}"/>
              </a:ext>
            </a:extLst>
          </p:cNvPr>
          <p:cNvSpPr>
            <a:spLocks noGrp="1"/>
          </p:cNvSpPr>
          <p:nvPr>
            <p:ph sz="half" idx="1"/>
          </p:nvPr>
        </p:nvSpPr>
        <p:spPr>
          <a:xfrm>
            <a:off x="838200" y="249074"/>
            <a:ext cx="11054255" cy="5927889"/>
          </a:xfrm>
        </p:spPr>
        <p:txBody>
          <a:bodyPr vert="horz" lIns="91440" tIns="45720" rIns="91440" bIns="45720" rtlCol="0" anchor="t">
            <a:normAutofit/>
          </a:bodyPr>
          <a:lstStyle/>
          <a:p>
            <a:pPr lvl="1"/>
            <a:r>
              <a:rPr lang="en-US" dirty="0">
                <a:cs typeface="Calibri"/>
              </a:rPr>
              <a:t>Comparision of skills for legendary and non-legendary </a:t>
            </a:r>
            <a:r>
              <a:rPr lang="en-US" dirty="0" err="1">
                <a:cs typeface="Calibri"/>
              </a:rPr>
              <a:t>Pokemon</a:t>
            </a:r>
          </a:p>
          <a:p>
            <a:endParaRPr lang="en-US" dirty="0">
              <a:cs typeface="Calibri"/>
            </a:endParaRPr>
          </a:p>
          <a:p>
            <a:pPr marL="0" indent="0">
              <a:buNone/>
            </a:pPr>
            <a:endParaRPr lang="en-US" dirty="0">
              <a:cs typeface="Calibri"/>
            </a:endParaRPr>
          </a:p>
        </p:txBody>
      </p:sp>
      <p:pic>
        <p:nvPicPr>
          <p:cNvPr id="5" name="Picture 4">
            <a:extLst>
              <a:ext uri="{FF2B5EF4-FFF2-40B4-BE49-F238E27FC236}">
                <a16:creationId xmlns:a16="http://schemas.microsoft.com/office/drawing/2014/main" id="{9B340836-CA57-CE56-03B4-4C0A691CB2AF}"/>
              </a:ext>
            </a:extLst>
          </p:cNvPr>
          <p:cNvPicPr>
            <a:picLocks noChangeAspect="1"/>
          </p:cNvPicPr>
          <p:nvPr/>
        </p:nvPicPr>
        <p:blipFill>
          <a:blip r:embed="rId2"/>
          <a:stretch>
            <a:fillRect/>
          </a:stretch>
        </p:blipFill>
        <p:spPr>
          <a:xfrm>
            <a:off x="1295400" y="1025810"/>
            <a:ext cx="4713887" cy="2415276"/>
          </a:xfrm>
          <a:prstGeom prst="rect">
            <a:avLst/>
          </a:prstGeom>
        </p:spPr>
      </p:pic>
      <p:pic>
        <p:nvPicPr>
          <p:cNvPr id="6" name="Picture 5" descr="A group of boxes with text&#10;&#10;Description automatically generated">
            <a:extLst>
              <a:ext uri="{FF2B5EF4-FFF2-40B4-BE49-F238E27FC236}">
                <a16:creationId xmlns:a16="http://schemas.microsoft.com/office/drawing/2014/main" id="{430510B3-5D52-B990-930A-A88AC841DC40}"/>
              </a:ext>
            </a:extLst>
          </p:cNvPr>
          <p:cNvPicPr>
            <a:picLocks noChangeAspect="1"/>
          </p:cNvPicPr>
          <p:nvPr/>
        </p:nvPicPr>
        <p:blipFill>
          <a:blip r:embed="rId3"/>
          <a:stretch>
            <a:fillRect/>
          </a:stretch>
        </p:blipFill>
        <p:spPr>
          <a:xfrm>
            <a:off x="3410608" y="4000648"/>
            <a:ext cx="4556233" cy="2706118"/>
          </a:xfrm>
          <a:prstGeom prst="rect">
            <a:avLst/>
          </a:prstGeom>
        </p:spPr>
      </p:pic>
      <p:pic>
        <p:nvPicPr>
          <p:cNvPr id="7" name="Picture 6">
            <a:extLst>
              <a:ext uri="{FF2B5EF4-FFF2-40B4-BE49-F238E27FC236}">
                <a16:creationId xmlns:a16="http://schemas.microsoft.com/office/drawing/2014/main" id="{02565730-9D07-F0E7-ECFB-792BCBCA811A}"/>
              </a:ext>
            </a:extLst>
          </p:cNvPr>
          <p:cNvPicPr>
            <a:picLocks noChangeAspect="1"/>
          </p:cNvPicPr>
          <p:nvPr/>
        </p:nvPicPr>
        <p:blipFill>
          <a:blip r:embed="rId4"/>
          <a:stretch>
            <a:fillRect/>
          </a:stretch>
        </p:blipFill>
        <p:spPr>
          <a:xfrm>
            <a:off x="6366641" y="914010"/>
            <a:ext cx="4792717" cy="2652014"/>
          </a:xfrm>
          <a:prstGeom prst="rect">
            <a:avLst/>
          </a:prstGeom>
        </p:spPr>
      </p:pic>
    </p:spTree>
    <p:extLst>
      <p:ext uri="{BB962C8B-B14F-4D97-AF65-F5344CB8AC3E}">
        <p14:creationId xmlns:p14="http://schemas.microsoft.com/office/powerpoint/2010/main" val="2545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5C9C-1553-5872-4FE1-F0233ED9640C}"/>
              </a:ext>
            </a:extLst>
          </p:cNvPr>
          <p:cNvSpPr>
            <a:spLocks noGrp="1"/>
          </p:cNvSpPr>
          <p:nvPr>
            <p:ph type="title"/>
          </p:nvPr>
        </p:nvSpPr>
        <p:spPr/>
        <p:txBody>
          <a:bodyPr/>
          <a:lstStyle/>
          <a:p>
            <a:pPr algn="ctr"/>
            <a:r>
              <a:rPr lang="en-US" b="1" dirty="0">
                <a:cs typeface="Calibri Light"/>
              </a:rPr>
              <a:t>Association Rule:</a:t>
            </a:r>
            <a:endParaRPr lang="en-US"/>
          </a:p>
        </p:txBody>
      </p:sp>
      <p:sp>
        <p:nvSpPr>
          <p:cNvPr id="3" name="Content Placeholder 2">
            <a:extLst>
              <a:ext uri="{FF2B5EF4-FFF2-40B4-BE49-F238E27FC236}">
                <a16:creationId xmlns:a16="http://schemas.microsoft.com/office/drawing/2014/main" id="{8B0FB711-460E-B8C3-9431-CC9EF71B6F17}"/>
              </a:ext>
            </a:extLst>
          </p:cNvPr>
          <p:cNvSpPr>
            <a:spLocks noGrp="1"/>
          </p:cNvSpPr>
          <p:nvPr>
            <p:ph sz="half" idx="1"/>
          </p:nvPr>
        </p:nvSpPr>
        <p:spPr>
          <a:xfrm>
            <a:off x="838200" y="1497177"/>
            <a:ext cx="10620703" cy="4679786"/>
          </a:xfrm>
        </p:spPr>
        <p:txBody>
          <a:bodyPr vert="horz" lIns="91440" tIns="45720" rIns="91440" bIns="45720" rtlCol="0" anchor="t">
            <a:normAutofit/>
          </a:bodyPr>
          <a:lstStyle/>
          <a:p>
            <a:r>
              <a:rPr lang="en-US" sz="2400" dirty="0">
                <a:ea typeface="+mn-lt"/>
                <a:cs typeface="+mn-lt"/>
              </a:rPr>
              <a:t>Selection of Relevant Columns:</a:t>
            </a:r>
          </a:p>
          <a:p>
            <a:pPr marL="0" indent="0">
              <a:buNone/>
            </a:pPr>
            <a:r>
              <a:rPr lang="en-US" sz="2400" dirty="0">
                <a:ea typeface="+mn-lt"/>
                <a:cs typeface="+mn-lt"/>
              </a:rPr>
              <a:t>   * </a:t>
            </a:r>
            <a:r>
              <a:rPr lang="en-US" sz="2400" dirty="0" err="1">
                <a:ea typeface="+mn-lt"/>
                <a:cs typeface="+mn-lt"/>
              </a:rPr>
              <a:t>Total_Points</a:t>
            </a:r>
            <a:r>
              <a:rPr lang="en-US" sz="2400" dirty="0">
                <a:ea typeface="+mn-lt"/>
                <a:cs typeface="+mn-lt"/>
              </a:rPr>
              <a:t>, </a:t>
            </a:r>
            <a:r>
              <a:rPr lang="en-US" sz="2400" dirty="0" err="1">
                <a:ea typeface="+mn-lt"/>
                <a:cs typeface="+mn-lt"/>
              </a:rPr>
              <a:t>CatchRate</a:t>
            </a:r>
            <a:r>
              <a:rPr lang="en-US" sz="2400" dirty="0">
                <a:ea typeface="+mn-lt"/>
                <a:cs typeface="+mn-lt"/>
              </a:rPr>
              <a:t>, Weight, Height, ability_1</a:t>
            </a:r>
            <a:endParaRPr lang="en-US" sz="2400" dirty="0">
              <a:cs typeface="Calibri" panose="020F0502020204030204"/>
            </a:endParaRPr>
          </a:p>
          <a:p>
            <a:endParaRPr lang="en-US" sz="2400" dirty="0">
              <a:ea typeface="+mn-lt"/>
              <a:cs typeface="+mn-lt"/>
            </a:endParaRPr>
          </a:p>
          <a:p>
            <a:r>
              <a:rPr lang="en-US" sz="2400" dirty="0">
                <a:ea typeface="+mn-lt"/>
                <a:cs typeface="+mn-lt"/>
              </a:rPr>
              <a:t>Discretization of Continuous Variables:</a:t>
            </a:r>
            <a:endParaRPr lang="en-US" sz="2400" dirty="0">
              <a:cs typeface="Calibri"/>
            </a:endParaRPr>
          </a:p>
          <a:p>
            <a:pPr marL="0" indent="0">
              <a:buNone/>
            </a:pPr>
            <a:r>
              <a:rPr lang="en-US" sz="2400" dirty="0">
                <a:ea typeface="+mn-lt"/>
                <a:cs typeface="+mn-lt"/>
              </a:rPr>
              <a:t>    * Total Points Binning: </a:t>
            </a:r>
            <a:r>
              <a:rPr lang="en-US" sz="2400" dirty="0" err="1">
                <a:ea typeface="+mn-lt"/>
                <a:cs typeface="+mn-lt"/>
              </a:rPr>
              <a:t>total_points</a:t>
            </a:r>
            <a:r>
              <a:rPr lang="en-US" sz="2400" dirty="0">
                <a:ea typeface="+mn-lt"/>
                <a:cs typeface="+mn-lt"/>
              </a:rPr>
              <a:t> column is divided into three bins (Low, Medium, High) .</a:t>
            </a:r>
          </a:p>
          <a:p>
            <a:pPr marL="0" indent="0">
              <a:buNone/>
            </a:pPr>
            <a:r>
              <a:rPr lang="en-US" sz="2400" dirty="0">
                <a:ea typeface="+mn-lt"/>
                <a:cs typeface="+mn-lt"/>
              </a:rPr>
              <a:t>        * Catch Rate Binning: </a:t>
            </a:r>
            <a:r>
              <a:rPr lang="en-US" sz="2400" dirty="0" err="1">
                <a:ea typeface="+mn-lt"/>
                <a:cs typeface="+mn-lt"/>
              </a:rPr>
              <a:t>catch_rate</a:t>
            </a:r>
            <a:r>
              <a:rPr lang="en-US" sz="2400" dirty="0">
                <a:ea typeface="+mn-lt"/>
                <a:cs typeface="+mn-lt"/>
              </a:rPr>
              <a:t> column is categorized into three bins (Low, Medium, High) based on specified break points (0, 50, 100, 255). </a:t>
            </a:r>
          </a:p>
          <a:p>
            <a:pPr marL="0" indent="0">
              <a:buNone/>
            </a:pPr>
            <a:r>
              <a:rPr lang="en-US" sz="2400" dirty="0">
                <a:ea typeface="+mn-lt"/>
                <a:cs typeface="+mn-lt"/>
              </a:rPr>
              <a:t>  * Weight and Height Binning: </a:t>
            </a:r>
            <a:r>
              <a:rPr lang="en-US" sz="2400" dirty="0" err="1">
                <a:ea typeface="+mn-lt"/>
                <a:cs typeface="+mn-lt"/>
              </a:rPr>
              <a:t>weight_kg</a:t>
            </a:r>
            <a:r>
              <a:rPr lang="en-US" sz="2400" dirty="0">
                <a:ea typeface="+mn-lt"/>
                <a:cs typeface="+mn-lt"/>
              </a:rPr>
              <a:t> and </a:t>
            </a:r>
            <a:r>
              <a:rPr lang="en-US" sz="2400" dirty="0" err="1">
                <a:ea typeface="+mn-lt"/>
                <a:cs typeface="+mn-lt"/>
              </a:rPr>
              <a:t>height_m</a:t>
            </a:r>
            <a:r>
              <a:rPr lang="en-US" sz="2400" dirty="0">
                <a:ea typeface="+mn-lt"/>
                <a:cs typeface="+mn-lt"/>
              </a:rPr>
              <a:t> columns are divided into three bins each based on quartiles. </a:t>
            </a:r>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93607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A528B-84C6-22C6-E8E5-07903927941C}"/>
              </a:ext>
            </a:extLst>
          </p:cNvPr>
          <p:cNvSpPr>
            <a:spLocks noGrp="1"/>
          </p:cNvSpPr>
          <p:nvPr>
            <p:ph sz="half" idx="1"/>
          </p:nvPr>
        </p:nvSpPr>
        <p:spPr>
          <a:xfrm>
            <a:off x="838200" y="327902"/>
            <a:ext cx="10778358" cy="5849061"/>
          </a:xfrm>
        </p:spPr>
        <p:txBody>
          <a:bodyPr vert="horz" lIns="91440" tIns="45720" rIns="91440" bIns="45720" rtlCol="0" anchor="t">
            <a:normAutofit/>
          </a:bodyPr>
          <a:lstStyle/>
          <a:p>
            <a:r>
              <a:rPr lang="en-US" sz="3600" b="1" err="1">
                <a:solidFill>
                  <a:srgbClr val="374151"/>
                </a:solidFill>
                <a:ea typeface="+mn-lt"/>
                <a:cs typeface="+mn-lt"/>
              </a:rPr>
              <a:t>Apriori</a:t>
            </a:r>
            <a:r>
              <a:rPr lang="en-US" sz="3600" b="1" dirty="0">
                <a:solidFill>
                  <a:srgbClr val="374151"/>
                </a:solidFill>
                <a:ea typeface="+mn-lt"/>
                <a:cs typeface="+mn-lt"/>
              </a:rPr>
              <a:t> </a:t>
            </a:r>
            <a:r>
              <a:rPr lang="en-US" sz="3600" b="1" dirty="0">
                <a:cs typeface="Calibri"/>
              </a:rPr>
              <a:t>Algorithm</a:t>
            </a:r>
          </a:p>
          <a:p>
            <a:endParaRPr lang="en-US" sz="3600" b="1" dirty="0">
              <a:cs typeface="Calibri"/>
            </a:endParaRPr>
          </a:p>
          <a:p>
            <a:pPr marL="0" indent="0">
              <a:buNone/>
            </a:pPr>
            <a:endParaRPr lang="en-US" sz="3600" b="1" dirty="0">
              <a:cs typeface="Calibri"/>
            </a:endParaRPr>
          </a:p>
          <a:p>
            <a:endParaRPr lang="en-US" dirty="0">
              <a:cs typeface="Calibri"/>
            </a:endParaRPr>
          </a:p>
        </p:txBody>
      </p:sp>
      <p:pic>
        <p:nvPicPr>
          <p:cNvPr id="5" name="Picture 4" descr="A screenshot of a computer code&#10;&#10;Description automatically generated">
            <a:extLst>
              <a:ext uri="{FF2B5EF4-FFF2-40B4-BE49-F238E27FC236}">
                <a16:creationId xmlns:a16="http://schemas.microsoft.com/office/drawing/2014/main" id="{AC779BBA-E063-937F-C42C-9D22E81FA752}"/>
              </a:ext>
            </a:extLst>
          </p:cNvPr>
          <p:cNvPicPr>
            <a:picLocks noChangeAspect="1"/>
          </p:cNvPicPr>
          <p:nvPr/>
        </p:nvPicPr>
        <p:blipFill>
          <a:blip r:embed="rId2"/>
          <a:stretch>
            <a:fillRect/>
          </a:stretch>
        </p:blipFill>
        <p:spPr>
          <a:xfrm>
            <a:off x="467711" y="1432970"/>
            <a:ext cx="10888716" cy="5029956"/>
          </a:xfrm>
          <a:prstGeom prst="rect">
            <a:avLst/>
          </a:prstGeom>
        </p:spPr>
      </p:pic>
    </p:spTree>
    <p:extLst>
      <p:ext uri="{BB962C8B-B14F-4D97-AF65-F5344CB8AC3E}">
        <p14:creationId xmlns:p14="http://schemas.microsoft.com/office/powerpoint/2010/main" val="140353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71BEE2-8D2C-1334-C919-43B1DB34DE83}"/>
              </a:ext>
            </a:extLst>
          </p:cNvPr>
          <p:cNvSpPr>
            <a:spLocks noGrp="1"/>
          </p:cNvSpPr>
          <p:nvPr>
            <p:ph sz="half" idx="1"/>
          </p:nvPr>
        </p:nvSpPr>
        <p:spPr>
          <a:xfrm>
            <a:off x="838200" y="472419"/>
            <a:ext cx="11041117" cy="5704544"/>
          </a:xfrm>
        </p:spPr>
        <p:txBody>
          <a:bodyPr vert="horz" lIns="91440" tIns="45720" rIns="91440" bIns="45720" rtlCol="0" anchor="t">
            <a:normAutofit/>
          </a:bodyPr>
          <a:lstStyle/>
          <a:p>
            <a:r>
              <a:rPr lang="en-US" sz="3600" b="1" dirty="0">
                <a:cs typeface="Calibri"/>
              </a:rPr>
              <a:t>Eclat </a:t>
            </a:r>
            <a:r>
              <a:rPr lang="en-US" sz="3600" b="1" err="1">
                <a:cs typeface="Calibri"/>
              </a:rPr>
              <a:t>Algorihm</a:t>
            </a:r>
            <a:r>
              <a:rPr lang="en-US" sz="3600" b="1" dirty="0">
                <a:cs typeface="Calibri"/>
              </a:rPr>
              <a:t> - </a:t>
            </a:r>
          </a:p>
          <a:p>
            <a:endParaRPr lang="en-US" dirty="0">
              <a:cs typeface="Calibri"/>
            </a:endParaRPr>
          </a:p>
        </p:txBody>
      </p:sp>
      <p:pic>
        <p:nvPicPr>
          <p:cNvPr id="5" name="Picture 4" descr="A screenshot of a computer&#10;&#10;Description automatically generated">
            <a:extLst>
              <a:ext uri="{FF2B5EF4-FFF2-40B4-BE49-F238E27FC236}">
                <a16:creationId xmlns:a16="http://schemas.microsoft.com/office/drawing/2014/main" id="{B38B6182-868D-31B9-8B65-4E2163351A67}"/>
              </a:ext>
            </a:extLst>
          </p:cNvPr>
          <p:cNvPicPr>
            <a:picLocks noChangeAspect="1"/>
          </p:cNvPicPr>
          <p:nvPr/>
        </p:nvPicPr>
        <p:blipFill>
          <a:blip r:embed="rId2"/>
          <a:stretch>
            <a:fillRect/>
          </a:stretch>
        </p:blipFill>
        <p:spPr>
          <a:xfrm>
            <a:off x="1124607" y="1047472"/>
            <a:ext cx="10468303" cy="5144056"/>
          </a:xfrm>
          <a:prstGeom prst="rect">
            <a:avLst/>
          </a:prstGeom>
        </p:spPr>
      </p:pic>
    </p:spTree>
    <p:extLst>
      <p:ext uri="{BB962C8B-B14F-4D97-AF65-F5344CB8AC3E}">
        <p14:creationId xmlns:p14="http://schemas.microsoft.com/office/powerpoint/2010/main" val="1093089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5FE2-A67D-37B3-F526-3CC4FA467882}"/>
              </a:ext>
            </a:extLst>
          </p:cNvPr>
          <p:cNvSpPr>
            <a:spLocks noGrp="1"/>
          </p:cNvSpPr>
          <p:nvPr>
            <p:ph type="title"/>
          </p:nvPr>
        </p:nvSpPr>
        <p:spPr/>
        <p:txBody>
          <a:bodyPr/>
          <a:lstStyle/>
          <a:p>
            <a:pPr algn="ctr"/>
            <a:r>
              <a:rPr lang="en-US" b="1" dirty="0">
                <a:latin typeface="Calibri"/>
                <a:ea typeface="Calibri"/>
                <a:cs typeface="Calibri Light"/>
              </a:rPr>
              <a:t>Clustering:</a:t>
            </a:r>
            <a:endParaRPr lang="en-US" b="1">
              <a:latin typeface="Calibri Light"/>
              <a:ea typeface="Calibri Light"/>
              <a:cs typeface="Calibri Light"/>
            </a:endParaRPr>
          </a:p>
        </p:txBody>
      </p:sp>
      <p:sp>
        <p:nvSpPr>
          <p:cNvPr id="3" name="Content Placeholder 2">
            <a:extLst>
              <a:ext uri="{FF2B5EF4-FFF2-40B4-BE49-F238E27FC236}">
                <a16:creationId xmlns:a16="http://schemas.microsoft.com/office/drawing/2014/main" id="{896C0B6F-4E85-6451-CD58-87D418F1B1D1}"/>
              </a:ext>
            </a:extLst>
          </p:cNvPr>
          <p:cNvSpPr>
            <a:spLocks noGrp="1"/>
          </p:cNvSpPr>
          <p:nvPr>
            <p:ph sz="half" idx="1"/>
          </p:nvPr>
        </p:nvSpPr>
        <p:spPr>
          <a:xfrm>
            <a:off x="838200" y="1431488"/>
            <a:ext cx="10817772" cy="5073923"/>
          </a:xfrm>
        </p:spPr>
        <p:txBody>
          <a:bodyPr vert="horz" lIns="91440" tIns="45720" rIns="91440" bIns="45720" rtlCol="0" anchor="t">
            <a:normAutofit/>
          </a:bodyPr>
          <a:lstStyle/>
          <a:p>
            <a:r>
              <a:rPr lang="en-US" sz="3600" b="1" dirty="0">
                <a:cs typeface="Calibri"/>
              </a:rPr>
              <a:t>K-Mean</a:t>
            </a:r>
            <a:r>
              <a:rPr lang="en-US" sz="3600" dirty="0">
                <a:cs typeface="Calibri"/>
              </a:rPr>
              <a:t> - </a:t>
            </a:r>
          </a:p>
          <a:p>
            <a:r>
              <a:rPr lang="en-US" sz="2400" dirty="0">
                <a:ea typeface="+mn-lt"/>
                <a:cs typeface="+mn-lt"/>
              </a:rPr>
              <a:t>Clustering the legendary </a:t>
            </a:r>
            <a:r>
              <a:rPr lang="en-US" sz="2400" dirty="0" err="1">
                <a:ea typeface="+mn-lt"/>
                <a:cs typeface="+mn-lt"/>
              </a:rPr>
              <a:t>Pokemons</a:t>
            </a:r>
            <a:r>
              <a:rPr lang="en-US" sz="2400" dirty="0">
                <a:ea typeface="+mn-lt"/>
                <a:cs typeface="+mn-lt"/>
              </a:rPr>
              <a:t> by their Attack and Defense stats.</a:t>
            </a:r>
          </a:p>
          <a:p>
            <a:r>
              <a:rPr lang="en-US" sz="2400" dirty="0">
                <a:ea typeface="+mn-lt"/>
                <a:cs typeface="+mn-lt"/>
              </a:rPr>
              <a:t>Scaling the </a:t>
            </a:r>
            <a:r>
              <a:rPr lang="en-US" sz="2400" dirty="0" err="1">
                <a:ea typeface="+mn-lt"/>
                <a:cs typeface="+mn-lt"/>
              </a:rPr>
              <a:t>Pokemon</a:t>
            </a:r>
            <a:r>
              <a:rPr lang="en-US" sz="2400" dirty="0">
                <a:ea typeface="+mn-lt"/>
                <a:cs typeface="+mn-lt"/>
              </a:rPr>
              <a:t> data and identifying the most suitable cluster count using the Elbow Method.</a:t>
            </a:r>
          </a:p>
          <a:p>
            <a:endParaRPr lang="en-US" dirty="0">
              <a:cs typeface="Calibri"/>
            </a:endParaRPr>
          </a:p>
          <a:p>
            <a:pPr marL="0" indent="0">
              <a:buNone/>
            </a:pPr>
            <a:endParaRPr lang="en-US" dirty="0">
              <a:cs typeface="Calibri"/>
            </a:endParaRPr>
          </a:p>
        </p:txBody>
      </p:sp>
      <p:pic>
        <p:nvPicPr>
          <p:cNvPr id="5" name="Picture 4" descr="A graph with a line&#10;&#10;Description automatically generated">
            <a:extLst>
              <a:ext uri="{FF2B5EF4-FFF2-40B4-BE49-F238E27FC236}">
                <a16:creationId xmlns:a16="http://schemas.microsoft.com/office/drawing/2014/main" id="{CA97A067-615F-FAD7-2A72-F4A446A30BE9}"/>
              </a:ext>
            </a:extLst>
          </p:cNvPr>
          <p:cNvPicPr>
            <a:picLocks noChangeAspect="1"/>
          </p:cNvPicPr>
          <p:nvPr/>
        </p:nvPicPr>
        <p:blipFill>
          <a:blip r:embed="rId2"/>
          <a:stretch>
            <a:fillRect/>
          </a:stretch>
        </p:blipFill>
        <p:spPr>
          <a:xfrm>
            <a:off x="1676400" y="3292663"/>
            <a:ext cx="8339957" cy="3386363"/>
          </a:xfrm>
          <a:prstGeom prst="rect">
            <a:avLst/>
          </a:prstGeom>
        </p:spPr>
      </p:pic>
    </p:spTree>
    <p:extLst>
      <p:ext uri="{BB962C8B-B14F-4D97-AF65-F5344CB8AC3E}">
        <p14:creationId xmlns:p14="http://schemas.microsoft.com/office/powerpoint/2010/main" val="4199576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76825-3D3B-6621-C92F-B4892CE4565F}"/>
              </a:ext>
            </a:extLst>
          </p:cNvPr>
          <p:cNvSpPr>
            <a:spLocks noGrp="1"/>
          </p:cNvSpPr>
          <p:nvPr>
            <p:ph sz="half" idx="1"/>
          </p:nvPr>
        </p:nvSpPr>
        <p:spPr>
          <a:xfrm>
            <a:off x="483476" y="603798"/>
            <a:ext cx="11290737" cy="5835923"/>
          </a:xfrm>
        </p:spPr>
        <p:txBody>
          <a:bodyPr vert="horz" lIns="91440" tIns="45720" rIns="91440" bIns="45720" rtlCol="0" anchor="t">
            <a:normAutofit/>
          </a:bodyPr>
          <a:lstStyle/>
          <a:p>
            <a:r>
              <a:rPr lang="en-US" sz="2000" dirty="0">
                <a:ea typeface="+mn-lt"/>
                <a:cs typeface="+mn-lt"/>
              </a:rPr>
              <a:t>The optimal hyperparameter for our model appears to be k = 4 as the subsequent values of k show a tendency towards a linear trend.</a:t>
            </a:r>
          </a:p>
          <a:p>
            <a:r>
              <a:rPr lang="en-US" sz="2000" dirty="0">
                <a:cs typeface="Calibri"/>
              </a:rPr>
              <a:t>Attack Vs Defense of Legendary </a:t>
            </a:r>
            <a:r>
              <a:rPr lang="en-US" sz="2000" dirty="0" err="1">
                <a:cs typeface="Calibri"/>
              </a:rPr>
              <a:t>Pokemons</a:t>
            </a:r>
            <a:r>
              <a:rPr lang="en-US" sz="2000" dirty="0">
                <a:cs typeface="Calibri"/>
              </a:rPr>
              <a:t> with their Tier - </a:t>
            </a:r>
            <a:endParaRPr lang="en-US" sz="16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58277A80-6A43-9A21-4486-21A029354AD3}"/>
              </a:ext>
            </a:extLst>
          </p:cNvPr>
          <p:cNvPicPr>
            <a:picLocks noChangeAspect="1"/>
          </p:cNvPicPr>
          <p:nvPr/>
        </p:nvPicPr>
        <p:blipFill>
          <a:blip r:embed="rId2"/>
          <a:stretch>
            <a:fillRect/>
          </a:stretch>
        </p:blipFill>
        <p:spPr>
          <a:xfrm>
            <a:off x="7719848" y="1970132"/>
            <a:ext cx="4280337" cy="2917738"/>
          </a:xfrm>
          <a:prstGeom prst="rect">
            <a:avLst/>
          </a:prstGeom>
        </p:spPr>
      </p:pic>
      <p:pic>
        <p:nvPicPr>
          <p:cNvPr id="6" name="Picture 5" descr="A graph with many colored dots&#10;&#10;Description automatically generated">
            <a:extLst>
              <a:ext uri="{FF2B5EF4-FFF2-40B4-BE49-F238E27FC236}">
                <a16:creationId xmlns:a16="http://schemas.microsoft.com/office/drawing/2014/main" id="{91B670D4-4824-BAC3-7C4E-30B0145D33A2}"/>
              </a:ext>
            </a:extLst>
          </p:cNvPr>
          <p:cNvPicPr>
            <a:picLocks noChangeAspect="1"/>
          </p:cNvPicPr>
          <p:nvPr/>
        </p:nvPicPr>
        <p:blipFill>
          <a:blip r:embed="rId3"/>
          <a:stretch>
            <a:fillRect/>
          </a:stretch>
        </p:blipFill>
        <p:spPr>
          <a:xfrm>
            <a:off x="480849" y="1808312"/>
            <a:ext cx="6921061" cy="3372755"/>
          </a:xfrm>
          <a:prstGeom prst="rect">
            <a:avLst/>
          </a:prstGeom>
        </p:spPr>
      </p:pic>
      <p:pic>
        <p:nvPicPr>
          <p:cNvPr id="4" name="Picture 3" descr="A close up of text&#10;&#10;Description automatically generated">
            <a:extLst>
              <a:ext uri="{FF2B5EF4-FFF2-40B4-BE49-F238E27FC236}">
                <a16:creationId xmlns:a16="http://schemas.microsoft.com/office/drawing/2014/main" id="{A4FFF513-3C0F-B071-5D1F-FDF7A04D5557}"/>
              </a:ext>
            </a:extLst>
          </p:cNvPr>
          <p:cNvPicPr>
            <a:picLocks noChangeAspect="1"/>
          </p:cNvPicPr>
          <p:nvPr/>
        </p:nvPicPr>
        <p:blipFill>
          <a:blip r:embed="rId4"/>
          <a:stretch>
            <a:fillRect/>
          </a:stretch>
        </p:blipFill>
        <p:spPr>
          <a:xfrm>
            <a:off x="1334814" y="5504749"/>
            <a:ext cx="4700751" cy="1037985"/>
          </a:xfrm>
          <a:prstGeom prst="rect">
            <a:avLst/>
          </a:prstGeom>
        </p:spPr>
      </p:pic>
    </p:spTree>
    <p:extLst>
      <p:ext uri="{BB962C8B-B14F-4D97-AF65-F5344CB8AC3E}">
        <p14:creationId xmlns:p14="http://schemas.microsoft.com/office/powerpoint/2010/main" val="298565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4CC56-C102-A9E8-6B14-C975941B4A42}"/>
              </a:ext>
            </a:extLst>
          </p:cNvPr>
          <p:cNvSpPr>
            <a:spLocks noGrp="1"/>
          </p:cNvSpPr>
          <p:nvPr>
            <p:ph sz="half" idx="1"/>
          </p:nvPr>
        </p:nvSpPr>
        <p:spPr>
          <a:xfrm>
            <a:off x="838200" y="367315"/>
            <a:ext cx="10936013" cy="5809648"/>
          </a:xfrm>
        </p:spPr>
        <p:txBody>
          <a:bodyPr vert="horz" lIns="91440" tIns="45720" rIns="91440" bIns="45720" rtlCol="0" anchor="t">
            <a:normAutofit/>
          </a:bodyPr>
          <a:lstStyle/>
          <a:p>
            <a:r>
              <a:rPr lang="en-US" sz="3600" b="1" dirty="0">
                <a:ea typeface="Calibri"/>
                <a:cs typeface="Calibri"/>
              </a:rPr>
              <a:t>Hierarchical Clustering - </a:t>
            </a:r>
          </a:p>
          <a:p>
            <a:r>
              <a:rPr lang="en-US" sz="2400" dirty="0">
                <a:ea typeface="Calibri"/>
                <a:cs typeface="Calibri"/>
              </a:rPr>
              <a:t>using the complete linkage method</a:t>
            </a:r>
          </a:p>
          <a:p>
            <a:endParaRPr lang="en-US" sz="3600" b="1" dirty="0">
              <a:ea typeface="Calibri"/>
              <a:cs typeface="Calibri"/>
            </a:endParaRPr>
          </a:p>
        </p:txBody>
      </p:sp>
      <p:pic>
        <p:nvPicPr>
          <p:cNvPr id="2" name="Picture 1">
            <a:extLst>
              <a:ext uri="{FF2B5EF4-FFF2-40B4-BE49-F238E27FC236}">
                <a16:creationId xmlns:a16="http://schemas.microsoft.com/office/drawing/2014/main" id="{B2F8D0DF-9E5C-2BBD-A0FA-EBDF9ABBF83A}"/>
              </a:ext>
            </a:extLst>
          </p:cNvPr>
          <p:cNvPicPr>
            <a:picLocks noChangeAspect="1"/>
          </p:cNvPicPr>
          <p:nvPr/>
        </p:nvPicPr>
        <p:blipFill>
          <a:blip r:embed="rId2"/>
          <a:stretch>
            <a:fillRect/>
          </a:stretch>
        </p:blipFill>
        <p:spPr>
          <a:xfrm>
            <a:off x="310056" y="1416965"/>
            <a:ext cx="11164612" cy="4996278"/>
          </a:xfrm>
          <a:prstGeom prst="rect">
            <a:avLst/>
          </a:prstGeom>
        </p:spPr>
      </p:pic>
    </p:spTree>
    <p:extLst>
      <p:ext uri="{BB962C8B-B14F-4D97-AF65-F5344CB8AC3E}">
        <p14:creationId xmlns:p14="http://schemas.microsoft.com/office/powerpoint/2010/main" val="222614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A4DA-DB6E-B47B-334F-E39E6789AC6D}"/>
              </a:ext>
            </a:extLst>
          </p:cNvPr>
          <p:cNvSpPr>
            <a:spLocks noGrp="1"/>
          </p:cNvSpPr>
          <p:nvPr>
            <p:ph type="title"/>
          </p:nvPr>
        </p:nvSpPr>
        <p:spPr>
          <a:xfrm>
            <a:off x="838200" y="1035159"/>
            <a:ext cx="10515600" cy="1404391"/>
          </a:xfrm>
        </p:spPr>
        <p:txBody>
          <a:bodyPr/>
          <a:lstStyle/>
          <a:p>
            <a:pPr algn="ctr"/>
            <a:r>
              <a:rPr lang="en-US" b="1" dirty="0">
                <a:latin typeface="Cambria"/>
                <a:ea typeface="Cambria"/>
                <a:cs typeface="Calibri Light"/>
              </a:rPr>
              <a:t>Our Dataset:</a:t>
            </a:r>
            <a:endParaRPr lang="en-US" dirty="0">
              <a:latin typeface="Cambria"/>
              <a:ea typeface="Cambria"/>
            </a:endParaRPr>
          </a:p>
        </p:txBody>
      </p:sp>
      <p:sp>
        <p:nvSpPr>
          <p:cNvPr id="3" name="Content Placeholder 2">
            <a:extLst>
              <a:ext uri="{FF2B5EF4-FFF2-40B4-BE49-F238E27FC236}">
                <a16:creationId xmlns:a16="http://schemas.microsoft.com/office/drawing/2014/main" id="{AD79B60C-C193-E3A2-7D68-11676C5A6547}"/>
              </a:ext>
            </a:extLst>
          </p:cNvPr>
          <p:cNvSpPr>
            <a:spLocks noGrp="1"/>
          </p:cNvSpPr>
          <p:nvPr>
            <p:ph idx="1"/>
          </p:nvPr>
        </p:nvSpPr>
        <p:spPr>
          <a:xfrm>
            <a:off x="838200" y="3086866"/>
            <a:ext cx="10515600" cy="3090097"/>
          </a:xfrm>
        </p:spPr>
        <p:txBody>
          <a:bodyPr vert="horz" lIns="91440" tIns="45720" rIns="91440" bIns="45720" rtlCol="0" anchor="t">
            <a:normAutofit/>
          </a:bodyPr>
          <a:lstStyle/>
          <a:p>
            <a:r>
              <a:rPr lang="en-US" sz="3200" dirty="0">
                <a:cs typeface="Calibri" panose="020F0502020204030204"/>
              </a:rPr>
              <a:t>"</a:t>
            </a:r>
            <a:r>
              <a:rPr lang="en-US" sz="3200" err="1">
                <a:cs typeface="Calibri" panose="020F0502020204030204"/>
              </a:rPr>
              <a:t>Pokemon</a:t>
            </a:r>
            <a:r>
              <a:rPr lang="en-US" sz="3200" dirty="0">
                <a:cs typeface="Calibri" panose="020F0502020204030204"/>
              </a:rPr>
              <a:t> Dataset" from Kaggle</a:t>
            </a:r>
          </a:p>
          <a:p>
            <a:r>
              <a:rPr lang="en-US" sz="3200" dirty="0">
                <a:ea typeface="+mn-lt"/>
                <a:cs typeface="+mn-lt"/>
              </a:rPr>
              <a:t>The dataset comprises a single .csv file listing the 890 known Pokémon up to the 8th Generation, along with their respective variations.</a:t>
            </a:r>
          </a:p>
          <a:p>
            <a:r>
              <a:rPr lang="en-US" sz="3200" dirty="0">
                <a:cs typeface="Calibri" panose="020F0502020204030204"/>
              </a:rPr>
              <a:t>Our Data: </a:t>
            </a:r>
            <a:r>
              <a:rPr lang="en-US" sz="3200" dirty="0">
                <a:ea typeface="+mn-lt"/>
                <a:cs typeface="+mn-lt"/>
              </a:rPr>
              <a:t> </a:t>
            </a:r>
            <a:r>
              <a:rPr lang="en-US" sz="3200" dirty="0">
                <a:ea typeface="+mn-lt"/>
                <a:cs typeface="+mn-lt"/>
                <a:hlinkClick r:id="rId2"/>
              </a:rPr>
              <a:t>pokemon_data</a:t>
            </a:r>
            <a:endParaRPr lang="en-US" sz="3200" dirty="0">
              <a:cs typeface="Calibri" panose="020F0502020204030204"/>
            </a:endParaRPr>
          </a:p>
        </p:txBody>
      </p:sp>
    </p:spTree>
    <p:extLst>
      <p:ext uri="{BB962C8B-B14F-4D97-AF65-F5344CB8AC3E}">
        <p14:creationId xmlns:p14="http://schemas.microsoft.com/office/powerpoint/2010/main" val="3461174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49D0-83CE-A9F0-7D8F-34AD8AEE3905}"/>
              </a:ext>
            </a:extLst>
          </p:cNvPr>
          <p:cNvSpPr>
            <a:spLocks noGrp="1"/>
          </p:cNvSpPr>
          <p:nvPr>
            <p:ph type="title"/>
          </p:nvPr>
        </p:nvSpPr>
        <p:spPr/>
        <p:txBody>
          <a:bodyPr/>
          <a:lstStyle/>
          <a:p>
            <a:pPr algn="ctr"/>
            <a:r>
              <a:rPr lang="en-US" b="1" dirty="0">
                <a:latin typeface="Calibri"/>
                <a:ea typeface="Calibri Light"/>
                <a:cs typeface="Calibri Light"/>
              </a:rPr>
              <a:t>Classification:</a:t>
            </a:r>
            <a:endParaRPr lang="en-US" b="1">
              <a:latin typeface="Calibri"/>
              <a:ea typeface="Calibri Light"/>
              <a:cs typeface="Calibri Light"/>
            </a:endParaRPr>
          </a:p>
        </p:txBody>
      </p:sp>
      <p:sp>
        <p:nvSpPr>
          <p:cNvPr id="3" name="Content Placeholder 2">
            <a:extLst>
              <a:ext uri="{FF2B5EF4-FFF2-40B4-BE49-F238E27FC236}">
                <a16:creationId xmlns:a16="http://schemas.microsoft.com/office/drawing/2014/main" id="{C8038D2A-B9F5-64E6-5D85-275015173D9E}"/>
              </a:ext>
            </a:extLst>
          </p:cNvPr>
          <p:cNvSpPr>
            <a:spLocks noGrp="1"/>
          </p:cNvSpPr>
          <p:nvPr>
            <p:ph sz="half" idx="1"/>
          </p:nvPr>
        </p:nvSpPr>
        <p:spPr>
          <a:xfrm>
            <a:off x="838200" y="2372755"/>
            <a:ext cx="11080531" cy="3278691"/>
          </a:xfrm>
        </p:spPr>
        <p:txBody>
          <a:bodyPr vert="horz" lIns="91440" tIns="45720" rIns="91440" bIns="45720" rtlCol="0" anchor="t">
            <a:normAutofit/>
          </a:bodyPr>
          <a:lstStyle/>
          <a:p>
            <a:r>
              <a:rPr lang="en-US" sz="3600" b="1" dirty="0">
                <a:ea typeface="Calibri"/>
                <a:cs typeface="Calibri"/>
              </a:rPr>
              <a:t>Random Forest - </a:t>
            </a:r>
          </a:p>
          <a:p>
            <a:r>
              <a:rPr lang="en-US" sz="2400" dirty="0">
                <a:ea typeface="+mn-lt"/>
                <a:cs typeface="+mn-lt"/>
              </a:rPr>
              <a:t>Define target variable  and predictor variables.</a:t>
            </a:r>
          </a:p>
          <a:p>
            <a:r>
              <a:rPr lang="en-US" sz="2400" dirty="0">
                <a:ea typeface="+mn-lt"/>
                <a:cs typeface="+mn-lt"/>
              </a:rPr>
              <a:t>Employe Random Forest algorithm for classification.</a:t>
            </a:r>
            <a:endParaRPr lang="en-US" dirty="0">
              <a:ea typeface="+mn-lt"/>
              <a:cs typeface="+mn-lt"/>
            </a:endParaRPr>
          </a:p>
          <a:p>
            <a:r>
              <a:rPr lang="en-US" sz="2400" dirty="0">
                <a:ea typeface="+mn-lt"/>
                <a:cs typeface="+mn-lt"/>
              </a:rPr>
              <a:t>Configured cross-validation with 5 folds for robust model evaluation.</a:t>
            </a:r>
          </a:p>
          <a:p>
            <a:r>
              <a:rPr lang="en-US" sz="2400" dirty="0">
                <a:ea typeface="+mn-lt"/>
                <a:cs typeface="+mn-lt"/>
              </a:rPr>
              <a:t>Measure the model accuracy as the performance metric.</a:t>
            </a:r>
            <a:endParaRPr lang="en-US" sz="2400" dirty="0">
              <a:ea typeface="Calibri"/>
              <a:cs typeface="Calibri"/>
            </a:endParaRPr>
          </a:p>
          <a:p>
            <a:endParaRPr lang="en-US" sz="2400" dirty="0">
              <a:ea typeface="Calibri"/>
              <a:cs typeface="Calibri"/>
            </a:endParaRPr>
          </a:p>
        </p:txBody>
      </p:sp>
    </p:spTree>
    <p:extLst>
      <p:ext uri="{BB962C8B-B14F-4D97-AF65-F5344CB8AC3E}">
        <p14:creationId xmlns:p14="http://schemas.microsoft.com/office/powerpoint/2010/main" val="366638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E09C-50EE-7511-4DE3-3EF5A5886324}"/>
              </a:ext>
            </a:extLst>
          </p:cNvPr>
          <p:cNvSpPr>
            <a:spLocks noGrp="1"/>
          </p:cNvSpPr>
          <p:nvPr>
            <p:ph type="title"/>
          </p:nvPr>
        </p:nvSpPr>
        <p:spPr/>
        <p:txBody>
          <a:bodyPr>
            <a:normAutofit/>
          </a:bodyPr>
          <a:lstStyle/>
          <a:p>
            <a:pPr marL="457200" indent="-457200">
              <a:buFont typeface="Arial"/>
              <a:buChar char="•"/>
            </a:pPr>
            <a:r>
              <a:rPr lang="en-US" sz="2800" dirty="0">
                <a:latin typeface="Calibri"/>
                <a:ea typeface="Calibri Light"/>
                <a:cs typeface="Calibri Light"/>
              </a:rPr>
              <a:t>Result Assessment - </a:t>
            </a: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D0A2AB76-BB26-8C55-99B8-B89C3C8D1B88}"/>
              </a:ext>
            </a:extLst>
          </p:cNvPr>
          <p:cNvSpPr>
            <a:spLocks noGrp="1"/>
          </p:cNvSpPr>
          <p:nvPr>
            <p:ph sz="half" idx="1"/>
          </p:nvPr>
        </p:nvSpPr>
        <p:spPr>
          <a:xfrm>
            <a:off x="838200" y="1549729"/>
            <a:ext cx="5181600" cy="4627234"/>
          </a:xfrm>
        </p:spPr>
        <p:txBody>
          <a:bodyPr vert="horz" lIns="91440" tIns="45720" rIns="91440" bIns="45720" rtlCol="0" anchor="t">
            <a:normAutofit/>
          </a:bodyPr>
          <a:lstStyle/>
          <a:p>
            <a:r>
              <a:rPr lang="en-US" dirty="0">
                <a:ea typeface="Calibri"/>
                <a:cs typeface="Calibri"/>
              </a:rPr>
              <a:t>Training Accuracy - </a:t>
            </a: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Performance Matrix - </a:t>
            </a:r>
          </a:p>
          <a:p>
            <a:endParaRPr lang="en-US" dirty="0">
              <a:ea typeface="Calibri"/>
              <a:cs typeface="Calibri"/>
            </a:endParaRPr>
          </a:p>
          <a:p>
            <a:endParaRPr lang="en-US" dirty="0">
              <a:ea typeface="Calibri"/>
              <a:cs typeface="Calibri"/>
            </a:endParaRPr>
          </a:p>
          <a:p>
            <a:pPr marL="0" indent="0">
              <a:buNone/>
            </a:pPr>
            <a:endParaRPr lang="en-US" dirty="0">
              <a:ea typeface="Calibri"/>
              <a:cs typeface="Calibri"/>
            </a:endParaRPr>
          </a:p>
        </p:txBody>
      </p:sp>
      <p:sp>
        <p:nvSpPr>
          <p:cNvPr id="4" name="Content Placeholder 3">
            <a:extLst>
              <a:ext uri="{FF2B5EF4-FFF2-40B4-BE49-F238E27FC236}">
                <a16:creationId xmlns:a16="http://schemas.microsoft.com/office/drawing/2014/main" id="{A4F80D8F-F2BA-B784-FF9D-E1AE4AC5BF60}"/>
              </a:ext>
            </a:extLst>
          </p:cNvPr>
          <p:cNvSpPr>
            <a:spLocks noGrp="1"/>
          </p:cNvSpPr>
          <p:nvPr>
            <p:ph sz="half" idx="2"/>
          </p:nvPr>
        </p:nvSpPr>
        <p:spPr>
          <a:xfrm>
            <a:off x="6172200" y="1457763"/>
            <a:ext cx="5181600" cy="4719200"/>
          </a:xfrm>
        </p:spPr>
        <p:txBody>
          <a:bodyPr vert="horz" lIns="91440" tIns="45720" rIns="91440" bIns="45720" rtlCol="0" anchor="t">
            <a:normAutofit/>
          </a:bodyPr>
          <a:lstStyle/>
          <a:p>
            <a:r>
              <a:rPr lang="en-US" dirty="0">
                <a:ea typeface="Calibri"/>
                <a:cs typeface="Calibri"/>
              </a:rPr>
              <a:t>Testing Accuracy - </a:t>
            </a:r>
          </a:p>
          <a:p>
            <a:endParaRPr lang="en-US" dirty="0">
              <a:ea typeface="Calibri"/>
              <a:cs typeface="Calibri"/>
            </a:endParaRPr>
          </a:p>
          <a:p>
            <a:endParaRPr lang="en-US" dirty="0">
              <a:ea typeface="Calibri"/>
              <a:cs typeface="Calibri"/>
            </a:endParaRPr>
          </a:p>
        </p:txBody>
      </p:sp>
      <p:pic>
        <p:nvPicPr>
          <p:cNvPr id="5" name="Picture 4" descr="A white background with black text&#10;&#10;Description automatically generated">
            <a:extLst>
              <a:ext uri="{FF2B5EF4-FFF2-40B4-BE49-F238E27FC236}">
                <a16:creationId xmlns:a16="http://schemas.microsoft.com/office/drawing/2014/main" id="{56731060-55AD-BFA8-6FED-9FA093222393}"/>
              </a:ext>
            </a:extLst>
          </p:cNvPr>
          <p:cNvPicPr>
            <a:picLocks noChangeAspect="1"/>
          </p:cNvPicPr>
          <p:nvPr/>
        </p:nvPicPr>
        <p:blipFill>
          <a:blip r:embed="rId2"/>
          <a:stretch>
            <a:fillRect/>
          </a:stretch>
        </p:blipFill>
        <p:spPr>
          <a:xfrm>
            <a:off x="926691" y="2185195"/>
            <a:ext cx="3431457" cy="10250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DA3EA41-2EB4-47B9-7FD7-881BD7722060}"/>
              </a:ext>
            </a:extLst>
          </p:cNvPr>
          <p:cNvPicPr>
            <a:picLocks noChangeAspect="1"/>
          </p:cNvPicPr>
          <p:nvPr/>
        </p:nvPicPr>
        <p:blipFill>
          <a:blip r:embed="rId3"/>
          <a:stretch>
            <a:fillRect/>
          </a:stretch>
        </p:blipFill>
        <p:spPr>
          <a:xfrm>
            <a:off x="6617110" y="2070060"/>
            <a:ext cx="3554360" cy="11815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9432526-7F7B-ED4A-67D8-CCE9720343ED}"/>
              </a:ext>
            </a:extLst>
          </p:cNvPr>
          <p:cNvPicPr>
            <a:picLocks noChangeAspect="1"/>
          </p:cNvPicPr>
          <p:nvPr/>
        </p:nvPicPr>
        <p:blipFill>
          <a:blip r:embed="rId4"/>
          <a:stretch>
            <a:fillRect/>
          </a:stretch>
        </p:blipFill>
        <p:spPr>
          <a:xfrm>
            <a:off x="1479755" y="4171126"/>
            <a:ext cx="6909619" cy="2227423"/>
          </a:xfrm>
          <a:prstGeom prst="rect">
            <a:avLst/>
          </a:prstGeom>
        </p:spPr>
      </p:pic>
    </p:spTree>
    <p:extLst>
      <p:ext uri="{BB962C8B-B14F-4D97-AF65-F5344CB8AC3E}">
        <p14:creationId xmlns:p14="http://schemas.microsoft.com/office/powerpoint/2010/main" val="364442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BC857-9411-7C29-112B-B662AC08C833}"/>
              </a:ext>
            </a:extLst>
          </p:cNvPr>
          <p:cNvSpPr>
            <a:spLocks noGrp="1"/>
          </p:cNvSpPr>
          <p:nvPr>
            <p:ph sz="half" idx="1"/>
          </p:nvPr>
        </p:nvSpPr>
        <p:spPr>
          <a:xfrm>
            <a:off x="838200" y="551246"/>
            <a:ext cx="10449910" cy="5625717"/>
          </a:xfrm>
        </p:spPr>
        <p:txBody>
          <a:bodyPr vert="horz" lIns="91440" tIns="45720" rIns="91440" bIns="45720" rtlCol="0" anchor="t">
            <a:normAutofit/>
          </a:bodyPr>
          <a:lstStyle/>
          <a:p>
            <a:r>
              <a:rPr lang="en-US" dirty="0">
                <a:ea typeface="Calibri"/>
                <a:cs typeface="Calibri"/>
              </a:rPr>
              <a:t>Confusion Matrix</a:t>
            </a:r>
          </a:p>
          <a:p>
            <a:endParaRPr lang="en-US" dirty="0">
              <a:ea typeface="Calibri"/>
              <a:cs typeface="Calibri"/>
            </a:endParaRPr>
          </a:p>
        </p:txBody>
      </p:sp>
      <p:pic>
        <p:nvPicPr>
          <p:cNvPr id="2" name="Picture 1" descr="A white background with black text&#10;&#10;Description automatically generated">
            <a:extLst>
              <a:ext uri="{FF2B5EF4-FFF2-40B4-BE49-F238E27FC236}">
                <a16:creationId xmlns:a16="http://schemas.microsoft.com/office/drawing/2014/main" id="{B8555D01-3802-B578-0D65-53E3E5B2F1A3}"/>
              </a:ext>
            </a:extLst>
          </p:cNvPr>
          <p:cNvPicPr>
            <a:picLocks noChangeAspect="1"/>
          </p:cNvPicPr>
          <p:nvPr/>
        </p:nvPicPr>
        <p:blipFill>
          <a:blip r:embed="rId2"/>
          <a:stretch>
            <a:fillRect/>
          </a:stretch>
        </p:blipFill>
        <p:spPr>
          <a:xfrm>
            <a:off x="4208206" y="1206550"/>
            <a:ext cx="3959941" cy="1802481"/>
          </a:xfrm>
          <a:prstGeom prst="rect">
            <a:avLst/>
          </a:prstGeom>
        </p:spPr>
      </p:pic>
      <p:pic>
        <p:nvPicPr>
          <p:cNvPr id="4" name="Picture 3" descr="A green and white graph&#10;&#10;Description automatically generated">
            <a:extLst>
              <a:ext uri="{FF2B5EF4-FFF2-40B4-BE49-F238E27FC236}">
                <a16:creationId xmlns:a16="http://schemas.microsoft.com/office/drawing/2014/main" id="{BDC221A4-2AA2-9FC2-F4C3-C1C8E649D5ED}"/>
              </a:ext>
            </a:extLst>
          </p:cNvPr>
          <p:cNvPicPr>
            <a:picLocks noChangeAspect="1"/>
          </p:cNvPicPr>
          <p:nvPr/>
        </p:nvPicPr>
        <p:blipFill>
          <a:blip r:embed="rId3"/>
          <a:stretch>
            <a:fillRect/>
          </a:stretch>
        </p:blipFill>
        <p:spPr>
          <a:xfrm>
            <a:off x="3286433" y="3098971"/>
            <a:ext cx="5582263" cy="3597445"/>
          </a:xfrm>
          <a:prstGeom prst="rect">
            <a:avLst/>
          </a:prstGeom>
        </p:spPr>
      </p:pic>
    </p:spTree>
    <p:extLst>
      <p:ext uri="{BB962C8B-B14F-4D97-AF65-F5344CB8AC3E}">
        <p14:creationId xmlns:p14="http://schemas.microsoft.com/office/powerpoint/2010/main" val="687139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24638-517C-6697-A52E-475F789E633B}"/>
              </a:ext>
            </a:extLst>
          </p:cNvPr>
          <p:cNvSpPr>
            <a:spLocks noGrp="1"/>
          </p:cNvSpPr>
          <p:nvPr>
            <p:ph sz="half" idx="1"/>
          </p:nvPr>
        </p:nvSpPr>
        <p:spPr>
          <a:xfrm>
            <a:off x="838200" y="630074"/>
            <a:ext cx="10660117" cy="5546889"/>
          </a:xfrm>
        </p:spPr>
        <p:txBody>
          <a:bodyPr vert="horz" lIns="91440" tIns="45720" rIns="91440" bIns="45720" rtlCol="0" anchor="t">
            <a:normAutofit/>
          </a:bodyPr>
          <a:lstStyle/>
          <a:p>
            <a:r>
              <a:rPr lang="en-US" sz="3600" b="1" dirty="0">
                <a:ea typeface="Calibri"/>
                <a:cs typeface="Calibri"/>
              </a:rPr>
              <a:t>KNN - </a:t>
            </a:r>
          </a:p>
          <a:p>
            <a:r>
              <a:rPr lang="en-US" sz="2400" dirty="0">
                <a:ea typeface="+mn-lt"/>
                <a:cs typeface="+mn-lt"/>
              </a:rPr>
              <a:t>Define the predictor variables and target variable.</a:t>
            </a:r>
            <a:endParaRPr lang="en-US" sz="2400" b="1" dirty="0">
              <a:ea typeface="+mn-lt"/>
              <a:cs typeface="Calibri"/>
            </a:endParaRPr>
          </a:p>
          <a:p>
            <a:r>
              <a:rPr lang="en-US" sz="2400" dirty="0">
                <a:ea typeface="+mn-lt"/>
                <a:cs typeface="+mn-lt"/>
              </a:rPr>
              <a:t>Apply the KNN algorithm for classification.</a:t>
            </a:r>
            <a:endParaRPr lang="en-US" sz="2400" dirty="0">
              <a:cs typeface="Calibri"/>
            </a:endParaRPr>
          </a:p>
          <a:p>
            <a:r>
              <a:rPr lang="en-US" sz="2400" dirty="0">
                <a:ea typeface="+mn-lt"/>
                <a:cs typeface="+mn-lt"/>
              </a:rPr>
              <a:t>Implement 5-fold cross-validation for robust performance estimation.</a:t>
            </a:r>
            <a:endParaRPr lang="en-US" sz="2400" dirty="0">
              <a:cs typeface="Calibri"/>
            </a:endParaRPr>
          </a:p>
          <a:p>
            <a:r>
              <a:rPr lang="en-US" sz="2400" dirty="0">
                <a:ea typeface="+mn-lt"/>
                <a:cs typeface="+mn-lt"/>
              </a:rPr>
              <a:t>Chose accuracy as the evaluation metric to assess model performance (metric = "Accuracy").</a:t>
            </a:r>
            <a:endParaRPr lang="en-US" sz="2400" dirty="0">
              <a:cs typeface="Calibri"/>
            </a:endParaRPr>
          </a:p>
          <a:p>
            <a:r>
              <a:rPr lang="en-US" sz="2400" dirty="0">
                <a:ea typeface="Calibri"/>
                <a:cs typeface="Calibri"/>
              </a:rPr>
              <a:t>Result Assessment - </a:t>
            </a:r>
          </a:p>
          <a:p>
            <a:pPr marL="0" indent="0">
              <a:buNone/>
            </a:pPr>
            <a:r>
              <a:rPr lang="en-US" sz="2400" dirty="0">
                <a:ea typeface="Calibri"/>
                <a:cs typeface="Calibri"/>
              </a:rPr>
              <a:t>      Training Accuracy - </a:t>
            </a:r>
          </a:p>
          <a:p>
            <a:pPr marL="0" indent="0">
              <a:buNone/>
            </a:pPr>
            <a:endParaRPr lang="en-US" sz="2400" dirty="0">
              <a:ea typeface="Calibri"/>
              <a:cs typeface="Calibri"/>
            </a:endParaRPr>
          </a:p>
          <a:p>
            <a:endParaRPr lang="en-US" sz="2400" dirty="0">
              <a:ea typeface="Calibri"/>
              <a:cs typeface="Calibri"/>
            </a:endParaRPr>
          </a:p>
          <a:p>
            <a:endParaRPr lang="en-US" sz="2400" dirty="0">
              <a:ea typeface="Calibri"/>
              <a:cs typeface="Calibri"/>
            </a:endParaRPr>
          </a:p>
          <a:p>
            <a:endParaRPr lang="en-US">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5E7C0568-668E-2147-DBDD-1184C187DF5C}"/>
              </a:ext>
            </a:extLst>
          </p:cNvPr>
          <p:cNvPicPr>
            <a:picLocks noChangeAspect="1"/>
          </p:cNvPicPr>
          <p:nvPr/>
        </p:nvPicPr>
        <p:blipFill>
          <a:blip r:embed="rId2"/>
          <a:stretch>
            <a:fillRect/>
          </a:stretch>
        </p:blipFill>
        <p:spPr>
          <a:xfrm>
            <a:off x="1111469" y="4588044"/>
            <a:ext cx="4451130" cy="1268567"/>
          </a:xfrm>
          <a:prstGeom prst="rect">
            <a:avLst/>
          </a:prstGeom>
        </p:spPr>
      </p:pic>
    </p:spTree>
    <p:extLst>
      <p:ext uri="{BB962C8B-B14F-4D97-AF65-F5344CB8AC3E}">
        <p14:creationId xmlns:p14="http://schemas.microsoft.com/office/powerpoint/2010/main" val="211912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3B3D-7138-DF68-8242-21D4D35CF515}"/>
              </a:ext>
            </a:extLst>
          </p:cNvPr>
          <p:cNvSpPr>
            <a:spLocks noGrp="1"/>
          </p:cNvSpPr>
          <p:nvPr>
            <p:ph sz="half" idx="1"/>
          </p:nvPr>
        </p:nvSpPr>
        <p:spPr>
          <a:xfrm>
            <a:off x="838200" y="433005"/>
            <a:ext cx="5181600" cy="5743958"/>
          </a:xfrm>
        </p:spPr>
        <p:txBody>
          <a:bodyPr vert="horz" lIns="91440" tIns="45720" rIns="91440" bIns="45720" rtlCol="0" anchor="t">
            <a:normAutofit/>
          </a:bodyPr>
          <a:lstStyle/>
          <a:p>
            <a:r>
              <a:rPr lang="en-US" dirty="0">
                <a:cs typeface="Calibri"/>
              </a:rPr>
              <a:t>Testing Accuracy - </a:t>
            </a:r>
          </a:p>
          <a:p>
            <a:endParaRPr lang="en-US" dirty="0">
              <a:cs typeface="Calibri"/>
            </a:endParaRPr>
          </a:p>
          <a:p>
            <a:endParaRPr lang="en-US" dirty="0">
              <a:cs typeface="Calibri"/>
            </a:endParaRPr>
          </a:p>
          <a:p>
            <a:endParaRPr lang="en-US" dirty="0">
              <a:cs typeface="Calibri"/>
            </a:endParaRPr>
          </a:p>
          <a:p>
            <a:r>
              <a:rPr lang="en-US" dirty="0">
                <a:cs typeface="Calibri"/>
              </a:rPr>
              <a:t>Confusion Matrix - </a:t>
            </a:r>
          </a:p>
          <a:p>
            <a:endParaRPr lang="en-US" dirty="0">
              <a:cs typeface="Calibri"/>
            </a:endParaRPr>
          </a:p>
          <a:p>
            <a:endParaRPr lang="en-US" dirty="0">
              <a:cs typeface="Calibri"/>
            </a:endParaRPr>
          </a:p>
          <a:p>
            <a:endParaRPr lang="en-US" dirty="0">
              <a:cs typeface="Calibri"/>
            </a:endParaRPr>
          </a:p>
        </p:txBody>
      </p:sp>
      <p:sp>
        <p:nvSpPr>
          <p:cNvPr id="4" name="Content Placeholder 3">
            <a:extLst>
              <a:ext uri="{FF2B5EF4-FFF2-40B4-BE49-F238E27FC236}">
                <a16:creationId xmlns:a16="http://schemas.microsoft.com/office/drawing/2014/main" id="{17CE4F39-A2CC-3315-7A1E-BCE0BB6B5896}"/>
              </a:ext>
            </a:extLst>
          </p:cNvPr>
          <p:cNvSpPr>
            <a:spLocks noGrp="1"/>
          </p:cNvSpPr>
          <p:nvPr>
            <p:ph sz="half" idx="2"/>
          </p:nvPr>
        </p:nvSpPr>
        <p:spPr>
          <a:xfrm>
            <a:off x="6172200" y="433005"/>
            <a:ext cx="5181600" cy="5743958"/>
          </a:xfrm>
        </p:spPr>
        <p:txBody>
          <a:bodyPr vert="horz" lIns="91440" tIns="45720" rIns="91440" bIns="45720" rtlCol="0" anchor="t">
            <a:normAutofit/>
          </a:bodyPr>
          <a:lstStyle/>
          <a:p>
            <a:r>
              <a:rPr lang="en-US" dirty="0">
                <a:cs typeface="Calibri"/>
              </a:rPr>
              <a:t>Performance Matrix - </a:t>
            </a:r>
          </a:p>
          <a:p>
            <a:endParaRPr lang="en-US" dirty="0">
              <a:cs typeface="Calibri"/>
            </a:endParaRPr>
          </a:p>
        </p:txBody>
      </p:sp>
      <p:pic>
        <p:nvPicPr>
          <p:cNvPr id="13" name="Picture 12" descr="A black text on a white background&#10;&#10;Description automatically generated">
            <a:extLst>
              <a:ext uri="{FF2B5EF4-FFF2-40B4-BE49-F238E27FC236}">
                <a16:creationId xmlns:a16="http://schemas.microsoft.com/office/drawing/2014/main" id="{ABF0211B-64C2-AE7E-EFC3-8661B0F4A10A}"/>
              </a:ext>
            </a:extLst>
          </p:cNvPr>
          <p:cNvPicPr>
            <a:picLocks noChangeAspect="1"/>
          </p:cNvPicPr>
          <p:nvPr/>
        </p:nvPicPr>
        <p:blipFill>
          <a:blip r:embed="rId2"/>
          <a:stretch>
            <a:fillRect/>
          </a:stretch>
        </p:blipFill>
        <p:spPr>
          <a:xfrm>
            <a:off x="966953" y="1041122"/>
            <a:ext cx="3715405" cy="141244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A0552FB-0FEF-92D8-F58D-A4A31300170D}"/>
              </a:ext>
            </a:extLst>
          </p:cNvPr>
          <p:cNvPicPr>
            <a:picLocks noChangeAspect="1"/>
          </p:cNvPicPr>
          <p:nvPr/>
        </p:nvPicPr>
        <p:blipFill>
          <a:blip r:embed="rId3"/>
          <a:stretch>
            <a:fillRect/>
          </a:stretch>
        </p:blipFill>
        <p:spPr>
          <a:xfrm>
            <a:off x="6274676" y="1031505"/>
            <a:ext cx="4201509" cy="1576197"/>
          </a:xfrm>
          <a:prstGeom prst="rect">
            <a:avLst/>
          </a:prstGeom>
        </p:spPr>
      </p:pic>
      <p:pic>
        <p:nvPicPr>
          <p:cNvPr id="15" name="Picture 14" descr="A white background with black text&#10;&#10;Description automatically generated">
            <a:extLst>
              <a:ext uri="{FF2B5EF4-FFF2-40B4-BE49-F238E27FC236}">
                <a16:creationId xmlns:a16="http://schemas.microsoft.com/office/drawing/2014/main" id="{8AEE7867-7FD8-1E8D-3B03-9DDB313A45DE}"/>
              </a:ext>
            </a:extLst>
          </p:cNvPr>
          <p:cNvPicPr>
            <a:picLocks noChangeAspect="1"/>
          </p:cNvPicPr>
          <p:nvPr/>
        </p:nvPicPr>
        <p:blipFill>
          <a:blip r:embed="rId4"/>
          <a:stretch>
            <a:fillRect/>
          </a:stretch>
        </p:blipFill>
        <p:spPr>
          <a:xfrm>
            <a:off x="1453055" y="3309677"/>
            <a:ext cx="3518337" cy="2077956"/>
          </a:xfrm>
          <a:prstGeom prst="rect">
            <a:avLst/>
          </a:prstGeom>
        </p:spPr>
      </p:pic>
      <p:pic>
        <p:nvPicPr>
          <p:cNvPr id="16" name="Picture 15" descr="A green square with white squares&#10;&#10;Description automatically generated">
            <a:extLst>
              <a:ext uri="{FF2B5EF4-FFF2-40B4-BE49-F238E27FC236}">
                <a16:creationId xmlns:a16="http://schemas.microsoft.com/office/drawing/2014/main" id="{C445C56F-62A0-6905-7523-B872EE4A8583}"/>
              </a:ext>
            </a:extLst>
          </p:cNvPr>
          <p:cNvPicPr>
            <a:picLocks noChangeAspect="1"/>
          </p:cNvPicPr>
          <p:nvPr/>
        </p:nvPicPr>
        <p:blipFill>
          <a:blip r:embed="rId5"/>
          <a:stretch>
            <a:fillRect/>
          </a:stretch>
        </p:blipFill>
        <p:spPr>
          <a:xfrm>
            <a:off x="5946228" y="2824562"/>
            <a:ext cx="5804336" cy="3889016"/>
          </a:xfrm>
          <a:prstGeom prst="rect">
            <a:avLst/>
          </a:prstGeom>
        </p:spPr>
      </p:pic>
    </p:spTree>
    <p:extLst>
      <p:ext uri="{BB962C8B-B14F-4D97-AF65-F5344CB8AC3E}">
        <p14:creationId xmlns:p14="http://schemas.microsoft.com/office/powerpoint/2010/main" val="350159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A958-C880-2236-04F0-0CB3F2EF40A4}"/>
              </a:ext>
            </a:extLst>
          </p:cNvPr>
          <p:cNvSpPr>
            <a:spLocks noGrp="1"/>
          </p:cNvSpPr>
          <p:nvPr>
            <p:ph type="title"/>
          </p:nvPr>
        </p:nvSpPr>
        <p:spPr>
          <a:xfrm>
            <a:off x="838200" y="365125"/>
            <a:ext cx="10515600" cy="772499"/>
          </a:xfrm>
        </p:spPr>
        <p:txBody>
          <a:bodyPr/>
          <a:lstStyle/>
          <a:p>
            <a:pPr algn="ctr"/>
            <a:r>
              <a:rPr lang="en-US" b="1" dirty="0">
                <a:latin typeface="Calibri"/>
                <a:cs typeface="Calibri Light"/>
              </a:rPr>
              <a:t>Conclusion :</a:t>
            </a:r>
            <a:endParaRPr lang="en-US">
              <a:latin typeface="Calibri"/>
              <a:cs typeface="Calibri"/>
            </a:endParaRPr>
          </a:p>
        </p:txBody>
      </p:sp>
      <p:sp>
        <p:nvSpPr>
          <p:cNvPr id="3" name="Content Placeholder 2">
            <a:extLst>
              <a:ext uri="{FF2B5EF4-FFF2-40B4-BE49-F238E27FC236}">
                <a16:creationId xmlns:a16="http://schemas.microsoft.com/office/drawing/2014/main" id="{4CE5507C-33FB-A989-2C2B-842110E6183D}"/>
              </a:ext>
            </a:extLst>
          </p:cNvPr>
          <p:cNvSpPr>
            <a:spLocks noGrp="1"/>
          </p:cNvSpPr>
          <p:nvPr>
            <p:ph sz="half" idx="1"/>
          </p:nvPr>
        </p:nvSpPr>
        <p:spPr>
          <a:xfrm>
            <a:off x="838200" y="1039045"/>
            <a:ext cx="10870324" cy="5137918"/>
          </a:xfrm>
        </p:spPr>
        <p:txBody>
          <a:bodyPr vert="horz" lIns="91440" tIns="45720" rIns="91440" bIns="45720" rtlCol="0" anchor="t">
            <a:normAutofit/>
          </a:bodyPr>
          <a:lstStyle/>
          <a:p>
            <a:r>
              <a:rPr lang="en-US" sz="2400" dirty="0">
                <a:ea typeface="+mn-lt"/>
                <a:cs typeface="+mn-lt"/>
              </a:rPr>
              <a:t>Association rules extracted via </a:t>
            </a:r>
            <a:r>
              <a:rPr lang="en-US" sz="2400" err="1">
                <a:ea typeface="+mn-lt"/>
                <a:cs typeface="+mn-lt"/>
              </a:rPr>
              <a:t>Apriori</a:t>
            </a:r>
            <a:r>
              <a:rPr lang="en-US" sz="2400" dirty="0">
                <a:ea typeface="+mn-lt"/>
                <a:cs typeface="+mn-lt"/>
              </a:rPr>
              <a:t> and Eclat algorithms, strong correlations are apparent between different categorical attributes. Particularly, the presence of high total points is frequently associated with attributes like low catch rates, tall height categories, heavy weight categories, and specific primary abilities, showcasing interconnections within the characteristics of Legendary Pokémon.</a:t>
            </a:r>
          </a:p>
          <a:p>
            <a:r>
              <a:rPr lang="en-US" sz="2400" dirty="0">
                <a:ea typeface="+mn-lt"/>
                <a:cs typeface="+mn-lt"/>
              </a:rPr>
              <a:t>K-means clustering effectively clustered the dataset into four distinct tiers, displaying clear groupings with mean values indicating discernible differences in attack and defense attributes across tiers.</a:t>
            </a:r>
          </a:p>
          <a:p>
            <a:r>
              <a:rPr lang="en-US" sz="2400" dirty="0">
                <a:ea typeface="+mn-lt"/>
                <a:cs typeface="+mn-lt"/>
              </a:rPr>
              <a:t>The  hierarchical clustering via complete linkage provided insights into hierarchical relationships among Pokémon based on similarities in attack and defense attributes.</a:t>
            </a:r>
          </a:p>
          <a:p>
            <a:r>
              <a:rPr lang="en-US" sz="2400" dirty="0">
                <a:ea typeface="+mn-lt"/>
                <a:cs typeface="+mn-lt"/>
              </a:rPr>
              <a:t>The classification of Pokémon status  are done using K-Nearest Neighbors (KNN) and Random Forest algorithms. Assessment of their performance shows that KNN as the superior model, achieving the highest F1 score among the models evaluated.</a:t>
            </a:r>
            <a:endParaRPr lang="en-US" sz="2400" dirty="0">
              <a:cs typeface="Calibri"/>
            </a:endParaRPr>
          </a:p>
        </p:txBody>
      </p:sp>
    </p:spTree>
    <p:extLst>
      <p:ext uri="{BB962C8B-B14F-4D97-AF65-F5344CB8AC3E}">
        <p14:creationId xmlns:p14="http://schemas.microsoft.com/office/powerpoint/2010/main" val="328518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414BD-FB8C-4971-F7DB-D5C5D2D0F73B}"/>
              </a:ext>
            </a:extLst>
          </p:cNvPr>
          <p:cNvSpPr>
            <a:spLocks noGrp="1"/>
          </p:cNvSpPr>
          <p:nvPr>
            <p:ph type="title"/>
          </p:nvPr>
        </p:nvSpPr>
        <p:spPr/>
        <p:txBody>
          <a:bodyPr>
            <a:normAutofit/>
          </a:bodyPr>
          <a:lstStyle/>
          <a:p>
            <a:pPr algn="ctr"/>
            <a:r>
              <a:rPr lang="en-US" sz="6600" dirty="0">
                <a:latin typeface="Garamond"/>
                <a:cs typeface="Calibri Light"/>
              </a:rPr>
              <a:t>Thank You</a:t>
            </a:r>
          </a:p>
        </p:txBody>
      </p:sp>
      <p:pic>
        <p:nvPicPr>
          <p:cNvPr id="5" name="Content Placeholder 4" descr="Cartoon of a cartoon character&#10;&#10;Description automatically generated">
            <a:extLst>
              <a:ext uri="{FF2B5EF4-FFF2-40B4-BE49-F238E27FC236}">
                <a16:creationId xmlns:a16="http://schemas.microsoft.com/office/drawing/2014/main" id="{888836FD-1117-BB30-FF0A-BC204A4C864B}"/>
              </a:ext>
            </a:extLst>
          </p:cNvPr>
          <p:cNvPicPr>
            <a:picLocks noGrp="1" noChangeAspect="1"/>
          </p:cNvPicPr>
          <p:nvPr>
            <p:ph sz="half" idx="4294967295"/>
          </p:nvPr>
        </p:nvPicPr>
        <p:blipFill>
          <a:blip r:embed="rId2"/>
          <a:stretch>
            <a:fillRect/>
          </a:stretch>
        </p:blipFill>
        <p:spPr>
          <a:xfrm>
            <a:off x="2561897" y="1997568"/>
            <a:ext cx="7591425" cy="4494212"/>
          </a:xfrm>
        </p:spPr>
      </p:pic>
    </p:spTree>
    <p:extLst>
      <p:ext uri="{BB962C8B-B14F-4D97-AF65-F5344CB8AC3E}">
        <p14:creationId xmlns:p14="http://schemas.microsoft.com/office/powerpoint/2010/main" val="208076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292-67F4-119C-3781-122760C0BC05}"/>
              </a:ext>
            </a:extLst>
          </p:cNvPr>
          <p:cNvSpPr>
            <a:spLocks noGrp="1"/>
          </p:cNvSpPr>
          <p:nvPr>
            <p:ph type="title"/>
          </p:nvPr>
        </p:nvSpPr>
        <p:spPr/>
        <p:txBody>
          <a:bodyPr/>
          <a:lstStyle/>
          <a:p>
            <a:pPr algn="ctr"/>
            <a:r>
              <a:rPr lang="en-US" b="1" dirty="0">
                <a:latin typeface="Cambria"/>
                <a:ea typeface="Cambria"/>
              </a:rPr>
              <a:t>Our Dataset:</a:t>
            </a:r>
            <a:endParaRPr lang="en-US" dirty="0">
              <a:latin typeface="Cambria"/>
              <a:ea typeface="Cambria"/>
            </a:endParaRPr>
          </a:p>
          <a:p>
            <a:endParaRPr lang="en-US" dirty="0">
              <a:cs typeface="Calibri Light"/>
            </a:endParaRPr>
          </a:p>
        </p:txBody>
      </p:sp>
      <p:sp>
        <p:nvSpPr>
          <p:cNvPr id="3" name="Content Placeholder 2">
            <a:extLst>
              <a:ext uri="{FF2B5EF4-FFF2-40B4-BE49-F238E27FC236}">
                <a16:creationId xmlns:a16="http://schemas.microsoft.com/office/drawing/2014/main" id="{16DD3A60-527E-4C90-C4CC-86E08F22208B}"/>
              </a:ext>
            </a:extLst>
          </p:cNvPr>
          <p:cNvSpPr>
            <a:spLocks noGrp="1"/>
          </p:cNvSpPr>
          <p:nvPr>
            <p:ph idx="1"/>
          </p:nvPr>
        </p:nvSpPr>
        <p:spPr/>
        <p:txBody>
          <a:bodyPr vert="horz" lIns="91440" tIns="45720" rIns="91440" bIns="45720" rtlCol="0" anchor="t">
            <a:normAutofit/>
          </a:bodyPr>
          <a:lstStyle/>
          <a:p>
            <a:r>
              <a:rPr lang="en-US" sz="3200" dirty="0">
                <a:ea typeface="+mn-lt"/>
                <a:cs typeface="+mn-lt"/>
              </a:rPr>
              <a:t>This project aims to categorize and explore the unique traits and attributes associated with various types of Pokémon within the Pokémon universe.</a:t>
            </a:r>
          </a:p>
          <a:p>
            <a:r>
              <a:rPr lang="en-US" sz="3200" dirty="0">
                <a:cs typeface="Calibri"/>
              </a:rPr>
              <a:t>Why do we choose </a:t>
            </a:r>
            <a:r>
              <a:rPr lang="en-US" sz="3200" dirty="0" err="1">
                <a:cs typeface="Calibri"/>
              </a:rPr>
              <a:t>Pokemon</a:t>
            </a:r>
            <a:r>
              <a:rPr lang="en-US" sz="3200" dirty="0">
                <a:cs typeface="Calibri"/>
              </a:rPr>
              <a:t> Dataset? :</a:t>
            </a:r>
          </a:p>
          <a:p>
            <a:pPr marL="0" indent="0">
              <a:buNone/>
            </a:pPr>
            <a:r>
              <a:rPr lang="en-US" sz="3200" dirty="0">
                <a:ea typeface="+mn-lt"/>
                <a:cs typeface="+mn-lt"/>
              </a:rPr>
              <a:t>Childhood memories of Pokémon often evoke a sense of wonder, excitement, and imagination as Pokémon encompass a wide array of species, each with unique abilities, types, and characteristics. This diversity allows for comprehensive exploration of various traits and attributes.</a:t>
            </a:r>
            <a:endParaRPr lang="en-US" sz="3200" dirty="0">
              <a:cs typeface="Calibri"/>
            </a:endParaRPr>
          </a:p>
          <a:p>
            <a:pPr marL="0" indent="0">
              <a:buNone/>
            </a:pPr>
            <a:endParaRPr lang="en-US" sz="3200" dirty="0">
              <a:cs typeface="Calibri"/>
            </a:endParaRPr>
          </a:p>
          <a:p>
            <a:endParaRPr lang="en-US" sz="3200" dirty="0">
              <a:cs typeface="Calibri"/>
            </a:endParaRPr>
          </a:p>
        </p:txBody>
      </p:sp>
    </p:spTree>
    <p:extLst>
      <p:ext uri="{BB962C8B-B14F-4D97-AF65-F5344CB8AC3E}">
        <p14:creationId xmlns:p14="http://schemas.microsoft.com/office/powerpoint/2010/main" val="54191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5A734E-1A95-02D5-3208-B226C1F12E23}"/>
              </a:ext>
            </a:extLst>
          </p:cNvPr>
          <p:cNvSpPr>
            <a:spLocks noGrp="1"/>
          </p:cNvSpPr>
          <p:nvPr>
            <p:ph idx="1"/>
          </p:nvPr>
        </p:nvSpPr>
        <p:spPr>
          <a:xfrm>
            <a:off x="838200" y="-13685"/>
            <a:ext cx="10515600" cy="6190648"/>
          </a:xfrm>
        </p:spPr>
        <p:txBody>
          <a:bodyPr vert="horz" lIns="91440" tIns="45720" rIns="91440" bIns="45720" rtlCol="0" anchor="t">
            <a:normAutofit/>
          </a:bodyPr>
          <a:lstStyle/>
          <a:p>
            <a:r>
              <a:rPr lang="en-US" dirty="0">
                <a:ea typeface="+mn-lt"/>
                <a:cs typeface="+mn-lt"/>
              </a:rPr>
              <a:t>The data is sourced from Kaggle and has roughly 890 </a:t>
            </a:r>
            <a:r>
              <a:rPr lang="en-US" dirty="0" err="1">
                <a:ea typeface="+mn-lt"/>
                <a:cs typeface="+mn-lt"/>
              </a:rPr>
              <a:t>Pokemon</a:t>
            </a:r>
            <a:r>
              <a:rPr lang="en-US" dirty="0">
                <a:ea typeface="+mn-lt"/>
                <a:cs typeface="+mn-lt"/>
              </a:rPr>
              <a:t>.</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Our dataset contains 1028 rows and 51 columns.</a:t>
            </a:r>
          </a:p>
          <a:p>
            <a:endParaRPr lang="en-US" dirty="0">
              <a:cs typeface="Calibri"/>
            </a:endParaRPr>
          </a:p>
        </p:txBody>
      </p:sp>
      <p:pic>
        <p:nvPicPr>
          <p:cNvPr id="4" name="Picture 3" descr="A screenshot of a computer&#10;&#10;Description automatically generated">
            <a:extLst>
              <a:ext uri="{FF2B5EF4-FFF2-40B4-BE49-F238E27FC236}">
                <a16:creationId xmlns:a16="http://schemas.microsoft.com/office/drawing/2014/main" id="{2334911E-54E0-C276-8CE8-F9311C0886FC}"/>
              </a:ext>
            </a:extLst>
          </p:cNvPr>
          <p:cNvPicPr>
            <a:picLocks noChangeAspect="1"/>
          </p:cNvPicPr>
          <p:nvPr/>
        </p:nvPicPr>
        <p:blipFill>
          <a:blip r:embed="rId2"/>
          <a:stretch>
            <a:fillRect/>
          </a:stretch>
        </p:blipFill>
        <p:spPr>
          <a:xfrm>
            <a:off x="664780" y="687121"/>
            <a:ext cx="10901854" cy="306637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6B4F7FB-8DF1-BB76-9539-6A4CD9E71275}"/>
              </a:ext>
            </a:extLst>
          </p:cNvPr>
          <p:cNvPicPr>
            <a:picLocks noChangeAspect="1"/>
          </p:cNvPicPr>
          <p:nvPr/>
        </p:nvPicPr>
        <p:blipFill>
          <a:blip r:embed="rId3"/>
          <a:stretch>
            <a:fillRect/>
          </a:stretch>
        </p:blipFill>
        <p:spPr>
          <a:xfrm>
            <a:off x="2031123" y="4544757"/>
            <a:ext cx="6382409" cy="1631038"/>
          </a:xfrm>
          <a:prstGeom prst="rect">
            <a:avLst/>
          </a:prstGeom>
        </p:spPr>
      </p:pic>
    </p:spTree>
    <p:extLst>
      <p:ext uri="{BB962C8B-B14F-4D97-AF65-F5344CB8AC3E}">
        <p14:creationId xmlns:p14="http://schemas.microsoft.com/office/powerpoint/2010/main" val="3798269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E5D12-49CD-E03D-DA3C-221705C670FE}"/>
              </a:ext>
            </a:extLst>
          </p:cNvPr>
          <p:cNvSpPr>
            <a:spLocks noGrp="1"/>
          </p:cNvSpPr>
          <p:nvPr>
            <p:ph idx="1"/>
          </p:nvPr>
        </p:nvSpPr>
        <p:spPr>
          <a:xfrm>
            <a:off x="838200" y="196522"/>
            <a:ext cx="10515600" cy="5980441"/>
          </a:xfrm>
        </p:spPr>
        <p:txBody>
          <a:bodyPr vert="horz" lIns="91440" tIns="45720" rIns="91440" bIns="45720" rtlCol="0" anchor="t">
            <a:normAutofit/>
          </a:bodyPr>
          <a:lstStyle/>
          <a:p>
            <a:r>
              <a:rPr lang="en-US" dirty="0">
                <a:cs typeface="Calibri"/>
              </a:rPr>
              <a:t>The dataset contains following columns:</a:t>
            </a:r>
          </a:p>
          <a:p>
            <a:endParaRPr lang="en-US" dirty="0">
              <a:cs typeface="Calibri"/>
            </a:endParaRPr>
          </a:p>
        </p:txBody>
      </p:sp>
      <p:pic>
        <p:nvPicPr>
          <p:cNvPr id="4" name="Picture 3" descr="A screenshot of a computer code&#10;&#10;Description automatically generated">
            <a:extLst>
              <a:ext uri="{FF2B5EF4-FFF2-40B4-BE49-F238E27FC236}">
                <a16:creationId xmlns:a16="http://schemas.microsoft.com/office/drawing/2014/main" id="{B1C77DA2-5C61-CFD7-7EB5-5288DB6E5776}"/>
              </a:ext>
            </a:extLst>
          </p:cNvPr>
          <p:cNvPicPr>
            <a:picLocks noChangeAspect="1"/>
          </p:cNvPicPr>
          <p:nvPr/>
        </p:nvPicPr>
        <p:blipFill>
          <a:blip r:embed="rId2"/>
          <a:stretch>
            <a:fillRect/>
          </a:stretch>
        </p:blipFill>
        <p:spPr>
          <a:xfrm>
            <a:off x="901263" y="985836"/>
            <a:ext cx="10455164" cy="3743328"/>
          </a:xfrm>
          <a:prstGeom prst="rect">
            <a:avLst/>
          </a:prstGeom>
        </p:spPr>
      </p:pic>
    </p:spTree>
    <p:extLst>
      <p:ext uri="{BB962C8B-B14F-4D97-AF65-F5344CB8AC3E}">
        <p14:creationId xmlns:p14="http://schemas.microsoft.com/office/powerpoint/2010/main" val="20575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55CF-F6B1-1E11-288A-18CC347808AC}"/>
              </a:ext>
            </a:extLst>
          </p:cNvPr>
          <p:cNvSpPr>
            <a:spLocks noGrp="1"/>
          </p:cNvSpPr>
          <p:nvPr>
            <p:ph type="title"/>
          </p:nvPr>
        </p:nvSpPr>
        <p:spPr/>
        <p:txBody>
          <a:bodyPr>
            <a:normAutofit/>
          </a:bodyPr>
          <a:lstStyle/>
          <a:p>
            <a:pPr algn="ctr"/>
            <a:r>
              <a:rPr lang="en-US" b="1" dirty="0">
                <a:cs typeface="Calibri Light"/>
              </a:rPr>
              <a:t>Data Preprocessing:</a:t>
            </a:r>
            <a:endParaRPr lang="en-US" dirty="0"/>
          </a:p>
        </p:txBody>
      </p:sp>
      <p:sp>
        <p:nvSpPr>
          <p:cNvPr id="3" name="Content Placeholder 2">
            <a:extLst>
              <a:ext uri="{FF2B5EF4-FFF2-40B4-BE49-F238E27FC236}">
                <a16:creationId xmlns:a16="http://schemas.microsoft.com/office/drawing/2014/main" id="{E9411EBC-8D01-FFFB-34A5-0F0253C3B490}"/>
              </a:ext>
            </a:extLst>
          </p:cNvPr>
          <p:cNvSpPr>
            <a:spLocks noGrp="1"/>
          </p:cNvSpPr>
          <p:nvPr>
            <p:ph sz="half" idx="1"/>
          </p:nvPr>
        </p:nvSpPr>
        <p:spPr/>
        <p:txBody>
          <a:bodyPr vert="horz" lIns="91440" tIns="45720" rIns="91440" bIns="45720" rtlCol="0" anchor="t">
            <a:normAutofit/>
          </a:bodyPr>
          <a:lstStyle/>
          <a:p>
            <a:r>
              <a:rPr lang="en-US" dirty="0">
                <a:cs typeface="Calibri"/>
              </a:rPr>
              <a:t>Removed the Mega Transformation </a:t>
            </a:r>
            <a:r>
              <a:rPr lang="en-US" err="1">
                <a:cs typeface="Calibri"/>
              </a:rPr>
              <a:t>Pokemon</a:t>
            </a:r>
            <a:r>
              <a:rPr lang="en-US" dirty="0">
                <a:cs typeface="Calibri"/>
              </a:rPr>
              <a:t> from the dataset.</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5" name="Content Placeholder 4">
            <a:extLst>
              <a:ext uri="{FF2B5EF4-FFF2-40B4-BE49-F238E27FC236}">
                <a16:creationId xmlns:a16="http://schemas.microsoft.com/office/drawing/2014/main" id="{2640E121-D361-FFFF-5FED-2AF33FEB1380}"/>
              </a:ext>
            </a:extLst>
          </p:cNvPr>
          <p:cNvSpPr>
            <a:spLocks noGrp="1"/>
          </p:cNvSpPr>
          <p:nvPr>
            <p:ph sz="half" idx="2"/>
          </p:nvPr>
        </p:nvSpPr>
        <p:spPr/>
        <p:txBody>
          <a:bodyPr vert="horz" lIns="91440" tIns="45720" rIns="91440" bIns="45720" rtlCol="0" anchor="t">
            <a:normAutofit/>
          </a:bodyPr>
          <a:lstStyle/>
          <a:p>
            <a:r>
              <a:rPr lang="en-US" dirty="0">
                <a:cs typeface="Calibri"/>
              </a:rPr>
              <a:t>Removed the columns which is </a:t>
            </a:r>
            <a:r>
              <a:rPr lang="en-US">
                <a:cs typeface="Calibri"/>
              </a:rPr>
              <a:t>not required.</a:t>
            </a:r>
          </a:p>
          <a:p>
            <a:pPr marL="0" indent="0">
              <a:buNone/>
            </a:pPr>
            <a:endParaRPr lang="en-US">
              <a:cs typeface="Calibri"/>
            </a:endParaRPr>
          </a:p>
        </p:txBody>
      </p:sp>
      <p:pic>
        <p:nvPicPr>
          <p:cNvPr id="4" name="Picture 3" descr="A computer code with text&#10;&#10;Description automatically generated">
            <a:extLst>
              <a:ext uri="{FF2B5EF4-FFF2-40B4-BE49-F238E27FC236}">
                <a16:creationId xmlns:a16="http://schemas.microsoft.com/office/drawing/2014/main" id="{C5B6D7A0-A4D4-A46E-ED97-D65EF7C663B7}"/>
              </a:ext>
            </a:extLst>
          </p:cNvPr>
          <p:cNvPicPr>
            <a:picLocks noChangeAspect="1"/>
          </p:cNvPicPr>
          <p:nvPr/>
        </p:nvPicPr>
        <p:blipFill>
          <a:blip r:embed="rId2"/>
          <a:stretch>
            <a:fillRect/>
          </a:stretch>
        </p:blipFill>
        <p:spPr>
          <a:xfrm>
            <a:off x="1229711" y="2941913"/>
            <a:ext cx="4954610" cy="2511735"/>
          </a:xfrm>
          <a:prstGeom prst="rect">
            <a:avLst/>
          </a:prstGeom>
        </p:spPr>
      </p:pic>
      <p:pic>
        <p:nvPicPr>
          <p:cNvPr id="7" name="Picture 6" descr="A computer screen shot of a person&#10;&#10;Description automatically generated">
            <a:extLst>
              <a:ext uri="{FF2B5EF4-FFF2-40B4-BE49-F238E27FC236}">
                <a16:creationId xmlns:a16="http://schemas.microsoft.com/office/drawing/2014/main" id="{64278A9D-2A94-E4D3-F67D-AE7A95494BF8}"/>
              </a:ext>
            </a:extLst>
          </p:cNvPr>
          <p:cNvPicPr>
            <a:picLocks noChangeAspect="1"/>
          </p:cNvPicPr>
          <p:nvPr/>
        </p:nvPicPr>
        <p:blipFill>
          <a:blip r:embed="rId3"/>
          <a:stretch>
            <a:fillRect/>
          </a:stretch>
        </p:blipFill>
        <p:spPr>
          <a:xfrm>
            <a:off x="6340366" y="2805846"/>
            <a:ext cx="5722118" cy="2031193"/>
          </a:xfrm>
          <a:prstGeom prst="rect">
            <a:avLst/>
          </a:prstGeom>
        </p:spPr>
      </p:pic>
    </p:spTree>
    <p:extLst>
      <p:ext uri="{BB962C8B-B14F-4D97-AF65-F5344CB8AC3E}">
        <p14:creationId xmlns:p14="http://schemas.microsoft.com/office/powerpoint/2010/main" val="353493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636CA-CF0A-3D45-718B-9378E02CAD04}"/>
              </a:ext>
            </a:extLst>
          </p:cNvPr>
          <p:cNvSpPr>
            <a:spLocks noGrp="1"/>
          </p:cNvSpPr>
          <p:nvPr>
            <p:ph sz="half" idx="1"/>
          </p:nvPr>
        </p:nvSpPr>
        <p:spPr>
          <a:xfrm>
            <a:off x="838200" y="249074"/>
            <a:ext cx="10765220" cy="6282613"/>
          </a:xfrm>
        </p:spPr>
        <p:txBody>
          <a:bodyPr vert="horz" lIns="91440" tIns="45720" rIns="91440" bIns="45720" rtlCol="0" anchor="t">
            <a:normAutofit lnSpcReduction="10000"/>
          </a:bodyPr>
          <a:lstStyle/>
          <a:p>
            <a:r>
              <a:rPr lang="en-US" dirty="0">
                <a:cs typeface="Calibri"/>
              </a:rPr>
              <a:t>Merging Sub-legendary </a:t>
            </a:r>
            <a:r>
              <a:rPr lang="en-US" err="1">
                <a:cs typeface="Calibri"/>
              </a:rPr>
              <a:t>Pokemon</a:t>
            </a:r>
            <a:r>
              <a:rPr lang="en-US" dirty="0">
                <a:cs typeface="Calibri"/>
              </a:rPr>
              <a:t> to Legendary </a:t>
            </a:r>
            <a:r>
              <a:rPr lang="en-US" err="1">
                <a:cs typeface="Calibri"/>
              </a:rPr>
              <a:t>Pokemon</a:t>
            </a:r>
            <a:endParaRPr lang="en-US">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pPr marL="514350" indent="-514350"/>
            <a:r>
              <a:rPr lang="en-US" dirty="0">
                <a:cs typeface="Calibri"/>
              </a:rPr>
              <a:t>Checking the columns which are having NA values</a:t>
            </a:r>
          </a:p>
          <a:p>
            <a:pPr marL="514350" indent="-514350"/>
            <a:endParaRPr lang="en-US" dirty="0">
              <a:cs typeface="Calibri"/>
            </a:endParaRPr>
          </a:p>
          <a:p>
            <a:pPr marL="514350" indent="-514350"/>
            <a:endParaRPr lang="en-US" dirty="0">
              <a:cs typeface="Calibri"/>
            </a:endParaRPr>
          </a:p>
          <a:p>
            <a:pPr marL="514350" indent="-514350"/>
            <a:endParaRPr lang="en-US" dirty="0">
              <a:cs typeface="Calibri"/>
            </a:endParaRPr>
          </a:p>
          <a:p>
            <a:pPr marL="514350" indent="-514350"/>
            <a:r>
              <a:rPr lang="en-US" dirty="0">
                <a:cs typeface="Calibri"/>
              </a:rPr>
              <a:t>  Filling the missing values of "</a:t>
            </a:r>
            <a:r>
              <a:rPr lang="en-US" dirty="0" err="1">
                <a:cs typeface="Calibri"/>
              </a:rPr>
              <a:t>catch_rate</a:t>
            </a:r>
            <a:r>
              <a:rPr lang="en-US" dirty="0">
                <a:cs typeface="Calibri"/>
              </a:rPr>
              <a:t>" with mean</a:t>
            </a:r>
          </a:p>
          <a:p>
            <a:pPr marL="514350" indent="-514350"/>
            <a:r>
              <a:rPr lang="en-US" dirty="0">
                <a:cs typeface="Calibri"/>
              </a:rPr>
              <a:t>  Leaving the missing values of "type_2" and "ability_2" as it is not         necessary for the </a:t>
            </a:r>
            <a:r>
              <a:rPr lang="en-US" dirty="0" err="1">
                <a:cs typeface="Calibri"/>
              </a:rPr>
              <a:t>pokemon</a:t>
            </a:r>
            <a:r>
              <a:rPr lang="en-US" dirty="0">
                <a:cs typeface="Calibri"/>
              </a:rPr>
              <a:t> to have secondary type and ability</a:t>
            </a:r>
          </a:p>
          <a:p>
            <a:pPr marL="0" indent="0">
              <a:buNone/>
            </a:pP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pPr marL="0" indent="0">
              <a:buNone/>
            </a:pPr>
            <a:endParaRPr lang="en-US" dirty="0">
              <a:cs typeface="Calibri"/>
            </a:endParaRPr>
          </a:p>
          <a:p>
            <a:endParaRPr lang="en-US" dirty="0">
              <a:cs typeface="Calibri"/>
            </a:endParaRPr>
          </a:p>
        </p:txBody>
      </p:sp>
      <p:pic>
        <p:nvPicPr>
          <p:cNvPr id="8" name="Content Placeholder 7" descr="A white background with black text&#10;&#10;Description automatically generated">
            <a:extLst>
              <a:ext uri="{FF2B5EF4-FFF2-40B4-BE49-F238E27FC236}">
                <a16:creationId xmlns:a16="http://schemas.microsoft.com/office/drawing/2014/main" id="{80FB3DDE-DDB6-17A4-B01C-34CC2808413E}"/>
              </a:ext>
            </a:extLst>
          </p:cNvPr>
          <p:cNvPicPr>
            <a:picLocks noGrp="1" noChangeAspect="1"/>
          </p:cNvPicPr>
          <p:nvPr>
            <p:ph sz="half" idx="2"/>
          </p:nvPr>
        </p:nvPicPr>
        <p:blipFill>
          <a:blip r:embed="rId2"/>
          <a:stretch>
            <a:fillRect/>
          </a:stretch>
        </p:blipFill>
        <p:spPr>
          <a:xfrm>
            <a:off x="917028" y="859447"/>
            <a:ext cx="6823841" cy="1488347"/>
          </a:xfrm>
        </p:spPr>
      </p:pic>
      <p:pic>
        <p:nvPicPr>
          <p:cNvPr id="9" name="Picture 8" descr="A black text on a white background&#10;&#10;Description automatically generated">
            <a:extLst>
              <a:ext uri="{FF2B5EF4-FFF2-40B4-BE49-F238E27FC236}">
                <a16:creationId xmlns:a16="http://schemas.microsoft.com/office/drawing/2014/main" id="{AED1EFB2-1161-1BF3-7566-D175A2BDD969}"/>
              </a:ext>
            </a:extLst>
          </p:cNvPr>
          <p:cNvPicPr>
            <a:picLocks noChangeAspect="1"/>
          </p:cNvPicPr>
          <p:nvPr/>
        </p:nvPicPr>
        <p:blipFill>
          <a:blip r:embed="rId3"/>
          <a:stretch>
            <a:fillRect/>
          </a:stretch>
        </p:blipFill>
        <p:spPr>
          <a:xfrm>
            <a:off x="1116979" y="2992741"/>
            <a:ext cx="7812322" cy="1482370"/>
          </a:xfrm>
          <a:prstGeom prst="rect">
            <a:avLst/>
          </a:prstGeom>
        </p:spPr>
      </p:pic>
    </p:spTree>
    <p:extLst>
      <p:ext uri="{BB962C8B-B14F-4D97-AF65-F5344CB8AC3E}">
        <p14:creationId xmlns:p14="http://schemas.microsoft.com/office/powerpoint/2010/main" val="14665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 code&#10;&#10;Description automatically generated">
            <a:extLst>
              <a:ext uri="{FF2B5EF4-FFF2-40B4-BE49-F238E27FC236}">
                <a16:creationId xmlns:a16="http://schemas.microsoft.com/office/drawing/2014/main" id="{2859C536-7104-CA7A-5008-44BB2801CF72}"/>
              </a:ext>
            </a:extLst>
          </p:cNvPr>
          <p:cNvPicPr>
            <a:picLocks noGrp="1" noChangeAspect="1"/>
          </p:cNvPicPr>
          <p:nvPr>
            <p:ph sz="half" idx="1"/>
          </p:nvPr>
        </p:nvPicPr>
        <p:blipFill>
          <a:blip r:embed="rId2"/>
          <a:stretch>
            <a:fillRect/>
          </a:stretch>
        </p:blipFill>
        <p:spPr>
          <a:xfrm>
            <a:off x="838200" y="480119"/>
            <a:ext cx="9359463" cy="4651247"/>
          </a:xfrm>
        </p:spPr>
      </p:pic>
    </p:spTree>
    <p:extLst>
      <p:ext uri="{BB962C8B-B14F-4D97-AF65-F5344CB8AC3E}">
        <p14:creationId xmlns:p14="http://schemas.microsoft.com/office/powerpoint/2010/main" val="63311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E5B7-D613-6AC5-8626-7F2A5C22C550}"/>
              </a:ext>
            </a:extLst>
          </p:cNvPr>
          <p:cNvSpPr>
            <a:spLocks noGrp="1"/>
          </p:cNvSpPr>
          <p:nvPr>
            <p:ph type="title"/>
          </p:nvPr>
        </p:nvSpPr>
        <p:spPr/>
        <p:txBody>
          <a:bodyPr/>
          <a:lstStyle/>
          <a:p>
            <a:pPr algn="ctr"/>
            <a:r>
              <a:rPr lang="en-US" b="1" dirty="0">
                <a:cs typeface="Calibri Light"/>
              </a:rPr>
              <a:t>Data Exploration :</a:t>
            </a:r>
            <a:endParaRPr lang="en-US" b="1">
              <a:cs typeface="Calibri Light"/>
            </a:endParaRPr>
          </a:p>
        </p:txBody>
      </p:sp>
      <p:sp>
        <p:nvSpPr>
          <p:cNvPr id="3" name="Content Placeholder 2">
            <a:extLst>
              <a:ext uri="{FF2B5EF4-FFF2-40B4-BE49-F238E27FC236}">
                <a16:creationId xmlns:a16="http://schemas.microsoft.com/office/drawing/2014/main" id="{DFFFA6C2-6845-51DC-E59A-03BA422ED80E}"/>
              </a:ext>
            </a:extLst>
          </p:cNvPr>
          <p:cNvSpPr>
            <a:spLocks noGrp="1"/>
          </p:cNvSpPr>
          <p:nvPr>
            <p:ph sz="half" idx="1"/>
          </p:nvPr>
        </p:nvSpPr>
        <p:spPr/>
        <p:txBody>
          <a:bodyPr vert="horz" lIns="91440" tIns="45720" rIns="91440" bIns="45720" rtlCol="0" anchor="t">
            <a:normAutofit/>
          </a:bodyPr>
          <a:lstStyle/>
          <a:p>
            <a:r>
              <a:rPr lang="en-US" dirty="0">
                <a:cs typeface="Calibri"/>
              </a:rPr>
              <a:t>Frequency and percentage for different status</a:t>
            </a:r>
            <a:endParaRPr lang="en-US" dirty="0"/>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6" name="Picture 5" descr="A screenshot of a computer&#10;&#10;Description automatically generated">
            <a:extLst>
              <a:ext uri="{FF2B5EF4-FFF2-40B4-BE49-F238E27FC236}">
                <a16:creationId xmlns:a16="http://schemas.microsoft.com/office/drawing/2014/main" id="{D32F7DB5-361D-FD9B-4515-9A32493A5D92}"/>
              </a:ext>
            </a:extLst>
          </p:cNvPr>
          <p:cNvPicPr>
            <a:picLocks noChangeAspect="1"/>
          </p:cNvPicPr>
          <p:nvPr/>
        </p:nvPicPr>
        <p:blipFill>
          <a:blip r:embed="rId2"/>
          <a:stretch>
            <a:fillRect/>
          </a:stretch>
        </p:blipFill>
        <p:spPr>
          <a:xfrm>
            <a:off x="1085193" y="2547224"/>
            <a:ext cx="3728543" cy="1737277"/>
          </a:xfrm>
          <a:prstGeom prst="rect">
            <a:avLst/>
          </a:prstGeom>
        </p:spPr>
      </p:pic>
      <p:pic>
        <p:nvPicPr>
          <p:cNvPr id="7" name="Picture 6" descr="A graph with a number of numbers&#10;&#10;Description automatically generated">
            <a:extLst>
              <a:ext uri="{FF2B5EF4-FFF2-40B4-BE49-F238E27FC236}">
                <a16:creationId xmlns:a16="http://schemas.microsoft.com/office/drawing/2014/main" id="{CDEAB2BF-17EF-9F3B-D5CD-C0E97FDB1116}"/>
              </a:ext>
            </a:extLst>
          </p:cNvPr>
          <p:cNvPicPr>
            <a:picLocks noChangeAspect="1"/>
          </p:cNvPicPr>
          <p:nvPr/>
        </p:nvPicPr>
        <p:blipFill>
          <a:blip r:embed="rId3"/>
          <a:stretch>
            <a:fillRect/>
          </a:stretch>
        </p:blipFill>
        <p:spPr>
          <a:xfrm>
            <a:off x="5420712" y="2244831"/>
            <a:ext cx="6461232" cy="4076269"/>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46CE1D5A-1E40-2CCE-0EA5-00AC50229779}"/>
              </a:ext>
            </a:extLst>
          </p:cNvPr>
          <p:cNvPicPr>
            <a:picLocks noChangeAspect="1"/>
          </p:cNvPicPr>
          <p:nvPr/>
        </p:nvPicPr>
        <p:blipFill>
          <a:blip r:embed="rId4"/>
          <a:stretch>
            <a:fillRect/>
          </a:stretch>
        </p:blipFill>
        <p:spPr>
          <a:xfrm>
            <a:off x="1203435" y="4483350"/>
            <a:ext cx="4175232" cy="1451679"/>
          </a:xfrm>
          <a:prstGeom prst="rect">
            <a:avLst/>
          </a:prstGeom>
        </p:spPr>
      </p:pic>
    </p:spTree>
    <p:extLst>
      <p:ext uri="{BB962C8B-B14F-4D97-AF65-F5344CB8AC3E}">
        <p14:creationId xmlns:p14="http://schemas.microsoft.com/office/powerpoint/2010/main" val="14047487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TotalTime>
  <Words>750</Words>
  <Application>Microsoft Office PowerPoint</Application>
  <PresentationFormat>Widescreen</PresentationFormat>
  <Paragraphs>140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Book Antiqua</vt:lpstr>
      <vt:lpstr>Calibri</vt:lpstr>
      <vt:lpstr>Calibri Light</vt:lpstr>
      <vt:lpstr>Cambria</vt:lpstr>
      <vt:lpstr>Garamond</vt:lpstr>
      <vt:lpstr>office theme</vt:lpstr>
      <vt:lpstr>PokéQuest:  A Comprehensive Dive into Pokémon Data</vt:lpstr>
      <vt:lpstr>Our Dataset:</vt:lpstr>
      <vt:lpstr>Our Dataset: </vt:lpstr>
      <vt:lpstr>PowerPoint Presentation</vt:lpstr>
      <vt:lpstr>PowerPoint Presentation</vt:lpstr>
      <vt:lpstr>Data Preprocessing:</vt:lpstr>
      <vt:lpstr>PowerPoint Presentation</vt:lpstr>
      <vt:lpstr>PowerPoint Presentation</vt:lpstr>
      <vt:lpstr>Data Exploration :</vt:lpstr>
      <vt:lpstr>PowerPoint Presentation</vt:lpstr>
      <vt:lpstr>PowerPoint Presentation</vt:lpstr>
      <vt:lpstr>PowerPoint Presentation</vt:lpstr>
      <vt:lpstr>PowerPoint Presentation</vt:lpstr>
      <vt:lpstr>Association Rule:</vt:lpstr>
      <vt:lpstr>PowerPoint Presentation</vt:lpstr>
      <vt:lpstr>PowerPoint Presentation</vt:lpstr>
      <vt:lpstr>Clustering:</vt:lpstr>
      <vt:lpstr>PowerPoint Presentation</vt:lpstr>
      <vt:lpstr>PowerPoint Presentation</vt:lpstr>
      <vt:lpstr>Classification:</vt:lpstr>
      <vt:lpstr>Result Assessment - </vt:lpstr>
      <vt:lpstr>PowerPoint Presentation</vt:lpstr>
      <vt:lpstr>PowerPoint Presentation</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Swati Das</cp:lastModifiedBy>
  <cp:revision>707</cp:revision>
  <dcterms:created xsi:type="dcterms:W3CDTF">2023-12-06T08:33:20Z</dcterms:created>
  <dcterms:modified xsi:type="dcterms:W3CDTF">2023-12-06T22:01:52Z</dcterms:modified>
</cp:coreProperties>
</file>